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handoutMasterIdLst>
    <p:handoutMasterId r:id="rId93"/>
  </p:handoutMasterIdLst>
  <p:sldIdLst>
    <p:sldId id="256" r:id="rId2"/>
    <p:sldId id="257" r:id="rId3"/>
    <p:sldId id="258" r:id="rId4"/>
    <p:sldId id="312" r:id="rId5"/>
    <p:sldId id="313" r:id="rId6"/>
    <p:sldId id="306" r:id="rId7"/>
    <p:sldId id="262" r:id="rId8"/>
    <p:sldId id="263" r:id="rId9"/>
    <p:sldId id="264" r:id="rId10"/>
    <p:sldId id="266" r:id="rId11"/>
    <p:sldId id="268" r:id="rId12"/>
    <p:sldId id="307" r:id="rId13"/>
    <p:sldId id="265" r:id="rId14"/>
    <p:sldId id="305" r:id="rId15"/>
    <p:sldId id="308" r:id="rId16"/>
    <p:sldId id="269" r:id="rId17"/>
    <p:sldId id="309" r:id="rId18"/>
    <p:sldId id="310" r:id="rId19"/>
    <p:sldId id="311" r:id="rId20"/>
    <p:sldId id="270" r:id="rId21"/>
    <p:sldId id="259" r:id="rId22"/>
    <p:sldId id="260" r:id="rId23"/>
    <p:sldId id="314" r:id="rId24"/>
    <p:sldId id="315" r:id="rId25"/>
    <p:sldId id="271" r:id="rId26"/>
    <p:sldId id="272" r:id="rId27"/>
    <p:sldId id="274" r:id="rId28"/>
    <p:sldId id="316" r:id="rId29"/>
    <p:sldId id="275" r:id="rId30"/>
    <p:sldId id="317" r:id="rId31"/>
    <p:sldId id="276" r:id="rId32"/>
    <p:sldId id="267" r:id="rId33"/>
    <p:sldId id="318" r:id="rId34"/>
    <p:sldId id="319" r:id="rId35"/>
    <p:sldId id="320" r:id="rId36"/>
    <p:sldId id="321" r:id="rId37"/>
    <p:sldId id="322" r:id="rId38"/>
    <p:sldId id="323" r:id="rId39"/>
    <p:sldId id="278" r:id="rId40"/>
    <p:sldId id="280" r:id="rId41"/>
    <p:sldId id="279" r:id="rId42"/>
    <p:sldId id="283" r:id="rId43"/>
    <p:sldId id="324" r:id="rId44"/>
    <p:sldId id="325" r:id="rId45"/>
    <p:sldId id="326" r:id="rId46"/>
    <p:sldId id="327" r:id="rId47"/>
    <p:sldId id="282" r:id="rId48"/>
    <p:sldId id="351" r:id="rId49"/>
    <p:sldId id="286" r:id="rId50"/>
    <p:sldId id="284" r:id="rId51"/>
    <p:sldId id="330" r:id="rId52"/>
    <p:sldId id="329" r:id="rId53"/>
    <p:sldId id="328" r:id="rId54"/>
    <p:sldId id="331" r:id="rId55"/>
    <p:sldId id="333" r:id="rId56"/>
    <p:sldId id="332" r:id="rId57"/>
    <p:sldId id="334" r:id="rId58"/>
    <p:sldId id="335" r:id="rId59"/>
    <p:sldId id="336" r:id="rId60"/>
    <p:sldId id="287" r:id="rId61"/>
    <p:sldId id="338" r:id="rId62"/>
    <p:sldId id="337" r:id="rId63"/>
    <p:sldId id="291" r:id="rId64"/>
    <p:sldId id="290" r:id="rId65"/>
    <p:sldId id="339" r:id="rId66"/>
    <p:sldId id="292" r:id="rId67"/>
    <p:sldId id="340" r:id="rId68"/>
    <p:sldId id="288" r:id="rId69"/>
    <p:sldId id="341" r:id="rId70"/>
    <p:sldId id="342" r:id="rId71"/>
    <p:sldId id="343" r:id="rId72"/>
    <p:sldId id="344" r:id="rId73"/>
    <p:sldId id="293" r:id="rId74"/>
    <p:sldId id="352" r:id="rId75"/>
    <p:sldId id="296" r:id="rId76"/>
    <p:sldId id="294" r:id="rId77"/>
    <p:sldId id="297" r:id="rId78"/>
    <p:sldId id="346" r:id="rId79"/>
    <p:sldId id="350" r:id="rId80"/>
    <p:sldId id="347" r:id="rId81"/>
    <p:sldId id="349" r:id="rId82"/>
    <p:sldId id="298" r:id="rId83"/>
    <p:sldId id="348" r:id="rId84"/>
    <p:sldId id="299" r:id="rId85"/>
    <p:sldId id="300" r:id="rId86"/>
    <p:sldId id="301" r:id="rId87"/>
    <p:sldId id="302" r:id="rId88"/>
    <p:sldId id="303" r:id="rId89"/>
    <p:sldId id="353" r:id="rId90"/>
    <p:sldId id="304" r:id="rId9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718725F-36B7-48B2-BE52-6BFF1BE7B9DD}">
          <p14:sldIdLst>
            <p14:sldId id="256"/>
            <p14:sldId id="257"/>
            <p14:sldId id="258"/>
          </p14:sldIdLst>
        </p14:section>
        <p14:section name="Introducción General" id="{34A4A21A-D1BA-4278-8A05-12A70796F00C}">
          <p14:sldIdLst/>
        </p14:section>
        <p14:section name="Presupuesto" id="{59E4175A-0E22-46AD-AA05-521E37A2C1A3}">
          <p14:sldIdLst>
            <p14:sldId id="312"/>
            <p14:sldId id="313"/>
            <p14:sldId id="306"/>
            <p14:sldId id="262"/>
            <p14:sldId id="263"/>
            <p14:sldId id="264"/>
            <p14:sldId id="266"/>
            <p14:sldId id="268"/>
            <p14:sldId id="307"/>
            <p14:sldId id="265"/>
            <p14:sldId id="305"/>
            <p14:sldId id="308"/>
            <p14:sldId id="269"/>
            <p14:sldId id="309"/>
            <p14:sldId id="310"/>
            <p14:sldId id="311"/>
            <p14:sldId id="270"/>
          </p14:sldIdLst>
        </p14:section>
        <p14:section name="Ahorro" id="{C261DF2E-3878-4D57-9882-50FC0DF704BB}">
          <p14:sldIdLst>
            <p14:sldId id="259"/>
            <p14:sldId id="260"/>
            <p14:sldId id="314"/>
            <p14:sldId id="315"/>
            <p14:sldId id="271"/>
            <p14:sldId id="272"/>
            <p14:sldId id="274"/>
            <p14:sldId id="316"/>
            <p14:sldId id="275"/>
            <p14:sldId id="317"/>
            <p14:sldId id="276"/>
            <p14:sldId id="267"/>
            <p14:sldId id="318"/>
            <p14:sldId id="319"/>
            <p14:sldId id="320"/>
            <p14:sldId id="321"/>
            <p14:sldId id="322"/>
            <p14:sldId id="323"/>
            <p14:sldId id="278"/>
            <p14:sldId id="280"/>
            <p14:sldId id="279"/>
            <p14:sldId id="283"/>
          </p14:sldIdLst>
        </p14:section>
        <p14:section name="Crédito" id="{D89BE0FB-05D6-4ABF-A2B2-0B7B6968A4DC}">
          <p14:sldIdLst>
            <p14:sldId id="324"/>
            <p14:sldId id="325"/>
            <p14:sldId id="326"/>
            <p14:sldId id="327"/>
            <p14:sldId id="282"/>
            <p14:sldId id="351"/>
            <p14:sldId id="286"/>
            <p14:sldId id="284"/>
            <p14:sldId id="330"/>
            <p14:sldId id="329"/>
            <p14:sldId id="328"/>
            <p14:sldId id="331"/>
            <p14:sldId id="333"/>
            <p14:sldId id="332"/>
            <p14:sldId id="334"/>
            <p14:sldId id="335"/>
            <p14:sldId id="336"/>
            <p14:sldId id="287"/>
            <p14:sldId id="338"/>
            <p14:sldId id="337"/>
            <p14:sldId id="291"/>
            <p14:sldId id="290"/>
            <p14:sldId id="339"/>
            <p14:sldId id="292"/>
            <p14:sldId id="340"/>
            <p14:sldId id="288"/>
          </p14:sldIdLst>
        </p14:section>
        <p14:section name="Productos y Servicios Financieros" id="{6CC61A1B-F1BD-4F74-ABA6-4F80A5D4F6CA}">
          <p14:sldIdLst>
            <p14:sldId id="341"/>
            <p14:sldId id="342"/>
            <p14:sldId id="343"/>
            <p14:sldId id="344"/>
            <p14:sldId id="293"/>
            <p14:sldId id="352"/>
            <p14:sldId id="296"/>
            <p14:sldId id="294"/>
            <p14:sldId id="297"/>
            <p14:sldId id="346"/>
            <p14:sldId id="350"/>
            <p14:sldId id="347"/>
            <p14:sldId id="349"/>
            <p14:sldId id="298"/>
            <p14:sldId id="348"/>
            <p14:sldId id="299"/>
            <p14:sldId id="300"/>
            <p14:sldId id="301"/>
            <p14:sldId id="302"/>
            <p14:sldId id="303"/>
            <p14:sldId id="353"/>
            <p14:sldId id="3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do Fernando Zuniga Mojica" initials="GFZM" lastIdx="4" clrIdx="0">
    <p:extLst>
      <p:ext uri="{19B8F6BF-5375-455C-9EA6-DF929625EA0E}">
        <p15:presenceInfo xmlns:p15="http://schemas.microsoft.com/office/powerpoint/2012/main" userId="S-1-5-21-157637412-3619192064-782502210-17137" providerId="AD"/>
      </p:ext>
    </p:extLst>
  </p:cmAuthor>
  <p:cmAuthor id="2" name="DISEÑO_1"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94E"/>
    <a:srgbClr val="E6AB31"/>
    <a:srgbClr val="F1AB32"/>
    <a:srgbClr val="0B2D39"/>
    <a:srgbClr val="196D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Estilo claro 2 - Énfasi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Estilo claro 2 - Énfasi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9" autoAdjust="0"/>
    <p:restoredTop sz="96115"/>
  </p:normalViewPr>
  <p:slideViewPr>
    <p:cSldViewPr snapToGrid="0" snapToObjects="1">
      <p:cViewPr>
        <p:scale>
          <a:sx n="75" d="100"/>
          <a:sy n="75" d="100"/>
        </p:scale>
        <p:origin x="852" y="8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2988"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63531E-FD83-41C7-A219-B846568C4D5B}" type="datetimeFigureOut">
              <a:rPr lang="es-CO" smtClean="0"/>
              <a:t>05/04/2018</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376A39-CE40-40CC-BCB1-6324FFCBF9A0}" type="slidenum">
              <a:rPr lang="es-CO" smtClean="0"/>
              <a:t>‹Nº›</a:t>
            </a:fld>
            <a:endParaRPr lang="es-CO"/>
          </a:p>
        </p:txBody>
      </p:sp>
    </p:spTree>
    <p:extLst>
      <p:ext uri="{BB962C8B-B14F-4D97-AF65-F5344CB8AC3E}">
        <p14:creationId xmlns:p14="http://schemas.microsoft.com/office/powerpoint/2010/main" val="4110328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B8140-AD1E-4ECB-957C-A060E2C8FE71}" type="datetimeFigureOut">
              <a:rPr lang="es-CO" smtClean="0"/>
              <a:t>05/04/2018</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8671A-1968-473B-B355-97ABBDD45E12}" type="slidenum">
              <a:rPr lang="es-CO" smtClean="0"/>
              <a:t>‹Nº›</a:t>
            </a:fld>
            <a:endParaRPr lang="es-CO"/>
          </a:p>
        </p:txBody>
      </p:sp>
    </p:spTree>
    <p:extLst>
      <p:ext uri="{BB962C8B-B14F-4D97-AF65-F5344CB8AC3E}">
        <p14:creationId xmlns:p14="http://schemas.microsoft.com/office/powerpoint/2010/main" val="105206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54E5E95A-4C45-4DC4-B920-7F4073AFF113}" type="datetime1">
              <a:rPr lang="es-ES" smtClean="0"/>
              <a:t>05/04/2018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a:xfrm>
            <a:off x="-381000" y="6356350"/>
            <a:ext cx="2133600" cy="365125"/>
          </a:xfrm>
        </p:spPr>
        <p:txBody>
          <a:bodyPr/>
          <a:lstStyle>
            <a:lvl1pPr>
              <a:defRPr b="1" i="0">
                <a:solidFill>
                  <a:srgbClr val="EAB94E"/>
                </a:solidFill>
                <a:latin typeface="Helvetica" panose="020B0604020202020204" pitchFamily="2" charset="0"/>
              </a:defRPr>
            </a:lvl1pPr>
          </a:lstStyle>
          <a:p>
            <a:fld id="{9272C22C-0B60-D945-AA74-1F0C44F842C5}" type="slidenum">
              <a:rPr lang="es-ES" smtClean="0"/>
              <a:pPr/>
              <a:t>‹Nº›</a:t>
            </a:fld>
            <a:endParaRPr lang="es-ES" dirty="0"/>
          </a:p>
        </p:txBody>
      </p:sp>
    </p:spTree>
    <p:extLst>
      <p:ext uri="{BB962C8B-B14F-4D97-AF65-F5344CB8AC3E}">
        <p14:creationId xmlns:p14="http://schemas.microsoft.com/office/powerpoint/2010/main" val="1149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20DBCA8-E1F5-4DBF-A3DF-CC3444F81391}" type="datetime1">
              <a:rPr lang="es-ES" smtClean="0"/>
              <a:t>05/04/2018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272C22C-0B60-D945-AA74-1F0C44F842C5}" type="slidenum">
              <a:rPr lang="es-ES" smtClean="0"/>
              <a:t>‹Nº›</a:t>
            </a:fld>
            <a:endParaRPr lang="es-ES"/>
          </a:p>
        </p:txBody>
      </p:sp>
    </p:spTree>
    <p:extLst>
      <p:ext uri="{BB962C8B-B14F-4D97-AF65-F5344CB8AC3E}">
        <p14:creationId xmlns:p14="http://schemas.microsoft.com/office/powerpoint/2010/main" val="45149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8FC0154-966B-40BE-866C-DCFCE1C9804D}" type="datetime1">
              <a:rPr lang="es-ES" smtClean="0"/>
              <a:t>05/04/2018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272C22C-0B60-D945-AA74-1F0C44F842C5}" type="slidenum">
              <a:rPr lang="es-ES" smtClean="0"/>
              <a:t>‹Nº›</a:t>
            </a:fld>
            <a:endParaRPr lang="es-ES"/>
          </a:p>
        </p:txBody>
      </p:sp>
    </p:spTree>
    <p:extLst>
      <p:ext uri="{BB962C8B-B14F-4D97-AF65-F5344CB8AC3E}">
        <p14:creationId xmlns:p14="http://schemas.microsoft.com/office/powerpoint/2010/main" val="313522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33C1756-6DED-4636-A42E-773D7EE0CEA0}" type="datetime1">
              <a:rPr lang="es-ES" smtClean="0"/>
              <a:t>05/04/2018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272C22C-0B60-D945-AA74-1F0C44F842C5}" type="slidenum">
              <a:rPr lang="es-ES" smtClean="0"/>
              <a:t>‹Nº›</a:t>
            </a:fld>
            <a:endParaRPr lang="es-ES"/>
          </a:p>
        </p:txBody>
      </p:sp>
    </p:spTree>
    <p:extLst>
      <p:ext uri="{BB962C8B-B14F-4D97-AF65-F5344CB8AC3E}">
        <p14:creationId xmlns:p14="http://schemas.microsoft.com/office/powerpoint/2010/main" val="30061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6472E52-AD88-4713-BC9A-B9D22A3180B1}" type="datetime1">
              <a:rPr lang="es-ES" smtClean="0"/>
              <a:t>05/04/2018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272C22C-0B60-D945-AA74-1F0C44F842C5}" type="slidenum">
              <a:rPr lang="es-ES" smtClean="0"/>
              <a:t>‹Nº›</a:t>
            </a:fld>
            <a:endParaRPr lang="es-ES"/>
          </a:p>
        </p:txBody>
      </p:sp>
    </p:spTree>
    <p:extLst>
      <p:ext uri="{BB962C8B-B14F-4D97-AF65-F5344CB8AC3E}">
        <p14:creationId xmlns:p14="http://schemas.microsoft.com/office/powerpoint/2010/main" val="265910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D03CB918-8374-405F-AFA8-FB0B78007F8A}" type="datetime1">
              <a:rPr lang="es-ES" smtClean="0"/>
              <a:t>05/04/2018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272C22C-0B60-D945-AA74-1F0C44F842C5}" type="slidenum">
              <a:rPr lang="es-ES" smtClean="0"/>
              <a:t>‹Nº›</a:t>
            </a:fld>
            <a:endParaRPr lang="es-ES"/>
          </a:p>
        </p:txBody>
      </p:sp>
    </p:spTree>
    <p:extLst>
      <p:ext uri="{BB962C8B-B14F-4D97-AF65-F5344CB8AC3E}">
        <p14:creationId xmlns:p14="http://schemas.microsoft.com/office/powerpoint/2010/main" val="428413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82A3192C-0B76-4F4A-9ABB-A04C82C4C881}" type="datetime1">
              <a:rPr lang="es-ES" smtClean="0"/>
              <a:t>05/04/2018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272C22C-0B60-D945-AA74-1F0C44F842C5}" type="slidenum">
              <a:rPr lang="es-ES" smtClean="0"/>
              <a:t>‹Nº›</a:t>
            </a:fld>
            <a:endParaRPr lang="es-ES"/>
          </a:p>
        </p:txBody>
      </p:sp>
    </p:spTree>
    <p:extLst>
      <p:ext uri="{BB962C8B-B14F-4D97-AF65-F5344CB8AC3E}">
        <p14:creationId xmlns:p14="http://schemas.microsoft.com/office/powerpoint/2010/main" val="76443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A59D82C7-56C3-4502-8329-E9F8158DD03F}" type="datetime1">
              <a:rPr lang="es-ES" smtClean="0"/>
              <a:t>05/04/2018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272C22C-0B60-D945-AA74-1F0C44F842C5}" type="slidenum">
              <a:rPr lang="es-ES" smtClean="0"/>
              <a:t>‹Nº›</a:t>
            </a:fld>
            <a:endParaRPr lang="es-ES"/>
          </a:p>
        </p:txBody>
      </p:sp>
    </p:spTree>
    <p:extLst>
      <p:ext uri="{BB962C8B-B14F-4D97-AF65-F5344CB8AC3E}">
        <p14:creationId xmlns:p14="http://schemas.microsoft.com/office/powerpoint/2010/main" val="379763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139B61-8F59-4676-B6F5-F4DEF12014F7}" type="datetime1">
              <a:rPr lang="es-ES" smtClean="0"/>
              <a:t>05/04/2018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a:xfrm>
            <a:off x="-1238597" y="6198725"/>
            <a:ext cx="2133600" cy="365125"/>
          </a:xfrm>
        </p:spPr>
        <p:txBody>
          <a:bodyPr/>
          <a:lstStyle>
            <a:lvl1pPr>
              <a:defRPr sz="1600" b="1" i="0">
                <a:latin typeface="Helvetica" panose="020B0604020202020204" pitchFamily="2" charset="0"/>
              </a:defRPr>
            </a:lvl1pPr>
          </a:lstStyle>
          <a:p>
            <a:fld id="{9272C22C-0B60-D945-AA74-1F0C44F842C5}" type="slidenum">
              <a:rPr lang="es-ES" smtClean="0"/>
              <a:pPr/>
              <a:t>‹Nº›</a:t>
            </a:fld>
            <a:endParaRPr lang="es-ES" dirty="0"/>
          </a:p>
        </p:txBody>
      </p:sp>
    </p:spTree>
    <p:extLst>
      <p:ext uri="{BB962C8B-B14F-4D97-AF65-F5344CB8AC3E}">
        <p14:creationId xmlns:p14="http://schemas.microsoft.com/office/powerpoint/2010/main" val="298339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F216E1A-F89F-4DFF-9CBA-49A504DEB93D}" type="datetime1">
              <a:rPr lang="es-ES" smtClean="0"/>
              <a:t>05/04/2018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272C22C-0B60-D945-AA74-1F0C44F842C5}" type="slidenum">
              <a:rPr lang="es-ES" smtClean="0"/>
              <a:t>‹Nº›</a:t>
            </a:fld>
            <a:endParaRPr lang="es-ES"/>
          </a:p>
        </p:txBody>
      </p:sp>
    </p:spTree>
    <p:extLst>
      <p:ext uri="{BB962C8B-B14F-4D97-AF65-F5344CB8AC3E}">
        <p14:creationId xmlns:p14="http://schemas.microsoft.com/office/powerpoint/2010/main" val="19451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B2E9083-0B84-48ED-961E-0483F749DC69}" type="datetime1">
              <a:rPr lang="es-ES" smtClean="0"/>
              <a:t>05/04/2018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272C22C-0B60-D945-AA74-1F0C44F842C5}" type="slidenum">
              <a:rPr lang="es-ES" smtClean="0"/>
              <a:t>‹Nº›</a:t>
            </a:fld>
            <a:endParaRPr lang="es-ES"/>
          </a:p>
        </p:txBody>
      </p:sp>
    </p:spTree>
    <p:extLst>
      <p:ext uri="{BB962C8B-B14F-4D97-AF65-F5344CB8AC3E}">
        <p14:creationId xmlns:p14="http://schemas.microsoft.com/office/powerpoint/2010/main" val="25087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46FD0-3B61-4323-87AD-11189B9ED942}" type="datetime1">
              <a:rPr lang="es-ES" smtClean="0"/>
              <a:t>05/04/2018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r">
              <a:defRPr sz="1200">
                <a:solidFill>
                  <a:srgbClr val="EAB94E"/>
                </a:solidFill>
              </a:defRPr>
            </a:lvl1pPr>
          </a:lstStyle>
          <a:p>
            <a:fld id="{9272C22C-0B60-D945-AA74-1F0C44F842C5}" type="slidenum">
              <a:rPr lang="es-ES" smtClean="0"/>
              <a:pPr/>
              <a:t>‹Nº›</a:t>
            </a:fld>
            <a:endParaRPr lang="es-ES" dirty="0"/>
          </a:p>
        </p:txBody>
      </p:sp>
    </p:spTree>
    <p:extLst>
      <p:ext uri="{BB962C8B-B14F-4D97-AF65-F5344CB8AC3E}">
        <p14:creationId xmlns:p14="http://schemas.microsoft.com/office/powerpoint/2010/main" val="1031543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586079" y="485054"/>
            <a:ext cx="6315910" cy="2123658"/>
          </a:xfrm>
          <a:prstGeom prst="rect">
            <a:avLst/>
          </a:prstGeom>
          <a:noFill/>
        </p:spPr>
        <p:txBody>
          <a:bodyPr wrap="square" rtlCol="0">
            <a:spAutoFit/>
          </a:bodyPr>
          <a:lstStyle/>
          <a:p>
            <a:r>
              <a:rPr lang="x-none" sz="2400" dirty="0">
                <a:solidFill>
                  <a:schemeClr val="bg1"/>
                </a:solidFill>
                <a:latin typeface="Helvetica Light"/>
                <a:cs typeface="Helvetica Light"/>
              </a:rPr>
              <a:t>PROGRAMA</a:t>
            </a:r>
            <a:r>
              <a:rPr lang="es-ES" sz="2400" dirty="0">
                <a:solidFill>
                  <a:schemeClr val="bg1"/>
                </a:solidFill>
                <a:latin typeface="Helvetica Light"/>
                <a:cs typeface="Helvetica Light"/>
              </a:rPr>
              <a:t> DE</a:t>
            </a:r>
            <a:endParaRPr lang="es-ES_tradnl" sz="2400" dirty="0">
              <a:solidFill>
                <a:schemeClr val="bg1"/>
              </a:solidFill>
            </a:endParaRPr>
          </a:p>
          <a:p>
            <a:r>
              <a:rPr lang="x-none" sz="3600" b="1" dirty="0">
                <a:solidFill>
                  <a:srgbClr val="EAB94E"/>
                </a:solidFill>
                <a:latin typeface="Helvetica"/>
                <a:cs typeface="Helvetica"/>
              </a:rPr>
              <a:t>EDUCACIÓN</a:t>
            </a:r>
            <a:endParaRPr lang="es-ES_tradnl" sz="3600" b="1" dirty="0">
              <a:solidFill>
                <a:srgbClr val="EAB94E"/>
              </a:solidFill>
              <a:latin typeface="Helvetica"/>
              <a:cs typeface="Helvetica"/>
            </a:endParaRPr>
          </a:p>
          <a:p>
            <a:r>
              <a:rPr lang="x-none" sz="3600" b="1" dirty="0">
                <a:solidFill>
                  <a:srgbClr val="EAB94E"/>
                </a:solidFill>
                <a:latin typeface="Helvetica"/>
                <a:cs typeface="Helvetica"/>
              </a:rPr>
              <a:t>FINANCIERA</a:t>
            </a:r>
            <a:endParaRPr lang="es-ES" sz="3600" b="1" dirty="0">
              <a:solidFill>
                <a:srgbClr val="EAB94E"/>
              </a:solidFill>
              <a:latin typeface="Helvetica"/>
              <a:cs typeface="Helvetica"/>
            </a:endParaRPr>
          </a:p>
          <a:p>
            <a:endParaRPr lang="es-ES" sz="3600" b="1" dirty="0">
              <a:solidFill>
                <a:srgbClr val="EAB94E"/>
              </a:solidFill>
              <a:latin typeface="Helvetica"/>
              <a:cs typeface="Helvetica"/>
            </a:endParaRPr>
          </a:p>
        </p:txBody>
      </p:sp>
      <p:sp>
        <p:nvSpPr>
          <p:cNvPr id="3" name="CuadroTexto 2"/>
          <p:cNvSpPr txBox="1"/>
          <p:nvPr/>
        </p:nvSpPr>
        <p:spPr>
          <a:xfrm>
            <a:off x="5430981" y="3277787"/>
            <a:ext cx="3283528" cy="1754326"/>
          </a:xfrm>
          <a:prstGeom prst="rect">
            <a:avLst/>
          </a:prstGeom>
          <a:noFill/>
        </p:spPr>
        <p:txBody>
          <a:bodyPr wrap="square" rtlCol="0">
            <a:spAutoFit/>
          </a:bodyPr>
          <a:lstStyle/>
          <a:p>
            <a:pPr algn="ctr"/>
            <a:r>
              <a:rPr lang="es-ES" sz="3600" b="1" dirty="0">
                <a:solidFill>
                  <a:srgbClr val="EAB94E"/>
                </a:solidFill>
                <a:latin typeface="Helvetica"/>
                <a:cs typeface="Helvetica"/>
              </a:rPr>
              <a:t>SABER MÁS CONTIGO</a:t>
            </a:r>
          </a:p>
          <a:p>
            <a:pPr algn="ctr"/>
            <a:endParaRPr lang="es-ES" sz="3600" b="1" dirty="0">
              <a:solidFill>
                <a:srgbClr val="EAB94E"/>
              </a:solidFill>
              <a:latin typeface="Helvetica"/>
              <a:cs typeface="Helvetica"/>
            </a:endParaRPr>
          </a:p>
        </p:txBody>
      </p:sp>
    </p:spTree>
    <p:extLst>
      <p:ext uri="{BB962C8B-B14F-4D97-AF65-F5344CB8AC3E}">
        <p14:creationId xmlns:p14="http://schemas.microsoft.com/office/powerpoint/2010/main" val="207799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6"/>
          <p:cNvSpPr txBox="1"/>
          <p:nvPr/>
        </p:nvSpPr>
        <p:spPr>
          <a:xfrm rot="16200000">
            <a:off x="-1856222" y="2720994"/>
            <a:ext cx="4994752" cy="646331"/>
          </a:xfrm>
          <a:prstGeom prst="rect">
            <a:avLst/>
          </a:prstGeom>
          <a:noFill/>
        </p:spPr>
        <p:txBody>
          <a:bodyPr wrap="square" rtlCol="0">
            <a:spAutoFit/>
          </a:bodyPr>
          <a:lstStyle/>
          <a:p>
            <a:pPr defTabSz="457200"/>
            <a:r>
              <a:rPr lang="es-CO" sz="3600" b="1" dirty="0">
                <a:solidFill>
                  <a:srgbClr val="EAB94E"/>
                </a:solidFill>
                <a:latin typeface="Helvetica"/>
                <a:cs typeface="Helvetica"/>
              </a:rPr>
              <a:t>Cuatro Reglas de Oro</a:t>
            </a:r>
          </a:p>
        </p:txBody>
      </p:sp>
      <p:sp>
        <p:nvSpPr>
          <p:cNvPr id="3" name="3 Rectángulo"/>
          <p:cNvSpPr/>
          <p:nvPr/>
        </p:nvSpPr>
        <p:spPr>
          <a:xfrm>
            <a:off x="1843561" y="972706"/>
            <a:ext cx="7930836" cy="346249"/>
          </a:xfrm>
          <a:prstGeom prst="rect">
            <a:avLst/>
          </a:prstGeom>
        </p:spPr>
        <p:txBody>
          <a:bodyPr wrap="square">
            <a:spAutoFit/>
          </a:bodyPr>
          <a:lstStyle/>
          <a:p>
            <a:pPr lvl="0" defTabSz="711200">
              <a:lnSpc>
                <a:spcPct val="90000"/>
              </a:lnSpc>
              <a:spcBef>
                <a:spcPct val="0"/>
              </a:spcBef>
              <a:spcAft>
                <a:spcPct val="35000"/>
              </a:spcAft>
            </a:pPr>
            <a:r>
              <a:rPr lang="es-CO" dirty="0">
                <a:latin typeface="Helvetica Light"/>
                <a:cs typeface="Helvetica Light"/>
              </a:rPr>
              <a:t>Actuar con propósito</a:t>
            </a:r>
          </a:p>
        </p:txBody>
      </p:sp>
      <p:sp>
        <p:nvSpPr>
          <p:cNvPr id="8" name="3 Rectángulo"/>
          <p:cNvSpPr/>
          <p:nvPr/>
        </p:nvSpPr>
        <p:spPr>
          <a:xfrm>
            <a:off x="1843561" y="2115153"/>
            <a:ext cx="7930836" cy="346249"/>
          </a:xfrm>
          <a:prstGeom prst="rect">
            <a:avLst/>
          </a:prstGeom>
        </p:spPr>
        <p:txBody>
          <a:bodyPr wrap="square">
            <a:spAutoFit/>
          </a:bodyPr>
          <a:lstStyle/>
          <a:p>
            <a:pPr lvl="0" defTabSz="711200">
              <a:lnSpc>
                <a:spcPct val="90000"/>
              </a:lnSpc>
              <a:spcBef>
                <a:spcPct val="0"/>
              </a:spcBef>
              <a:spcAft>
                <a:spcPct val="35000"/>
              </a:spcAft>
            </a:pPr>
            <a:r>
              <a:rPr lang="es-CO" dirty="0">
                <a:latin typeface="Helvetica Light"/>
                <a:cs typeface="Helvetica Light"/>
              </a:rPr>
              <a:t>Planear para lograr metas</a:t>
            </a:r>
          </a:p>
        </p:txBody>
      </p:sp>
      <p:sp>
        <p:nvSpPr>
          <p:cNvPr id="9" name="3 Rectángulo"/>
          <p:cNvSpPr/>
          <p:nvPr/>
        </p:nvSpPr>
        <p:spPr>
          <a:xfrm>
            <a:off x="1843561" y="3234424"/>
            <a:ext cx="7930836" cy="346249"/>
          </a:xfrm>
          <a:prstGeom prst="rect">
            <a:avLst/>
          </a:prstGeom>
        </p:spPr>
        <p:txBody>
          <a:bodyPr wrap="square">
            <a:spAutoFit/>
          </a:bodyPr>
          <a:lstStyle/>
          <a:p>
            <a:pPr lvl="0" defTabSz="711200">
              <a:lnSpc>
                <a:spcPct val="90000"/>
              </a:lnSpc>
              <a:spcBef>
                <a:spcPct val="0"/>
              </a:spcBef>
              <a:spcAft>
                <a:spcPct val="35000"/>
              </a:spcAft>
            </a:pPr>
            <a:r>
              <a:rPr lang="es-CO" dirty="0">
                <a:latin typeface="Helvetica Light"/>
                <a:cs typeface="Helvetica Light"/>
              </a:rPr>
              <a:t>Constancia para seguir un plan </a:t>
            </a:r>
          </a:p>
        </p:txBody>
      </p:sp>
      <p:sp>
        <p:nvSpPr>
          <p:cNvPr id="10" name="3 Rectángulo"/>
          <p:cNvSpPr/>
          <p:nvPr/>
        </p:nvSpPr>
        <p:spPr>
          <a:xfrm>
            <a:off x="1849347" y="4411904"/>
            <a:ext cx="7930836" cy="346249"/>
          </a:xfrm>
          <a:prstGeom prst="rect">
            <a:avLst/>
          </a:prstGeom>
        </p:spPr>
        <p:txBody>
          <a:bodyPr wrap="square">
            <a:spAutoFit/>
          </a:bodyPr>
          <a:lstStyle/>
          <a:p>
            <a:pPr lvl="0" defTabSz="711200">
              <a:lnSpc>
                <a:spcPct val="90000"/>
              </a:lnSpc>
              <a:spcBef>
                <a:spcPct val="0"/>
              </a:spcBef>
              <a:spcAft>
                <a:spcPct val="35000"/>
              </a:spcAft>
            </a:pPr>
            <a:r>
              <a:rPr lang="es-CO" dirty="0">
                <a:latin typeface="Helvetica Light"/>
                <a:cs typeface="Helvetica Light"/>
              </a:rPr>
              <a:t>Apoyo de las instituciones financieras</a:t>
            </a:r>
          </a:p>
        </p:txBody>
      </p:sp>
      <p:sp>
        <p:nvSpPr>
          <p:cNvPr id="11" name="CuadroTexto 10"/>
          <p:cNvSpPr txBox="1"/>
          <p:nvPr/>
        </p:nvSpPr>
        <p:spPr>
          <a:xfrm>
            <a:off x="768592" y="20864"/>
            <a:ext cx="9011591" cy="623248"/>
          </a:xfrm>
          <a:prstGeom prst="rect">
            <a:avLst/>
          </a:prstGeom>
          <a:noFill/>
        </p:spPr>
        <p:txBody>
          <a:bodyPr wrap="square" rtlCol="0">
            <a:spAutoFit/>
          </a:bodyPr>
          <a:lstStyle/>
          <a:p>
            <a:r>
              <a:rPr lang="es-ES" sz="2400" b="1" dirty="0">
                <a:solidFill>
                  <a:schemeClr val="tx2"/>
                </a:solidFill>
                <a:latin typeface="Helvetica"/>
                <a:ea typeface="Times New Roman" pitchFamily="18" charset="0"/>
                <a:cs typeface="Helvetica"/>
              </a:rPr>
              <a:t>…Para mejorar sus finanzas!</a:t>
            </a:r>
          </a:p>
          <a:p>
            <a:endParaRPr lang="es-ES" sz="1000" dirty="0"/>
          </a:p>
        </p:txBody>
      </p:sp>
      <p:sp>
        <p:nvSpPr>
          <p:cNvPr id="6" name="Marcador de número de diapositiva 5"/>
          <p:cNvSpPr>
            <a:spLocks noGrp="1"/>
          </p:cNvSpPr>
          <p:nvPr>
            <p:ph type="sldNum" sz="quarter" idx="12"/>
          </p:nvPr>
        </p:nvSpPr>
        <p:spPr/>
        <p:txBody>
          <a:bodyPr/>
          <a:lstStyle/>
          <a:p>
            <a:fld id="{9272C22C-0B60-D945-AA74-1F0C44F842C5}" type="slidenum">
              <a:rPr lang="es-ES" smtClean="0"/>
              <a:t>10</a:t>
            </a:fld>
            <a:endParaRPr lang="es-ES"/>
          </a:p>
        </p:txBody>
      </p:sp>
    </p:spTree>
    <p:extLst>
      <p:ext uri="{BB962C8B-B14F-4D97-AF65-F5344CB8AC3E}">
        <p14:creationId xmlns:p14="http://schemas.microsoft.com/office/powerpoint/2010/main" val="361348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905270" y="1007230"/>
            <a:ext cx="5291922" cy="4832092"/>
          </a:xfrm>
          <a:prstGeom prst="rect">
            <a:avLst/>
          </a:prstGeom>
          <a:noFill/>
        </p:spPr>
        <p:txBody>
          <a:bodyPr wrap="square" rtlCol="0">
            <a:spAutoFit/>
          </a:bodyPr>
          <a:lstStyle/>
          <a:p>
            <a:pPr algn="just"/>
            <a:r>
              <a:rPr lang="es-ES" sz="1400" b="1" i="1" dirty="0">
                <a:solidFill>
                  <a:schemeClr val="tx1">
                    <a:lumMod val="75000"/>
                    <a:lumOff val="25000"/>
                  </a:schemeClr>
                </a:solidFill>
                <a:latin typeface="Helvetica Light"/>
                <a:cs typeface="Helvetica Light"/>
              </a:rPr>
              <a:t>“La verdad nunca puse atención cuando escuchaba hablar sobre el manejo adecuado del dinero. Nunca hice caso porque creía que tenía el control, que todo estaba en perfecto orden. Hoy, con mi hijo en el colegio, los gastos han aumentado y me doy cuenta de que nunca he tenido la información necesaria para manejar mis finanzas personales. Solo me enfoqué en gastar día a día, sin pensar en el futuro”, </a:t>
            </a:r>
            <a:r>
              <a:rPr lang="es-ES" sz="1400" dirty="0">
                <a:solidFill>
                  <a:schemeClr val="tx1">
                    <a:lumMod val="75000"/>
                    <a:lumOff val="25000"/>
                  </a:schemeClr>
                </a:solidFill>
                <a:latin typeface="Helvetica Light"/>
                <a:cs typeface="Helvetica Light"/>
              </a:rPr>
              <a:t>confiesa Sonia entre suspiros</a:t>
            </a:r>
            <a:r>
              <a:rPr lang="es-ES" sz="1400" i="1" dirty="0">
                <a:solidFill>
                  <a:schemeClr val="tx1">
                    <a:lumMod val="75000"/>
                    <a:lumOff val="25000"/>
                  </a:schemeClr>
                </a:solidFill>
                <a:latin typeface="Helvetica Light"/>
                <a:cs typeface="Helvetica Light"/>
              </a:rPr>
              <a:t>. </a:t>
            </a:r>
            <a:r>
              <a:rPr lang="es-ES" sz="1400" dirty="0">
                <a:solidFill>
                  <a:schemeClr val="tx1">
                    <a:lumMod val="75000"/>
                    <a:lumOff val="25000"/>
                  </a:schemeClr>
                </a:solidFill>
                <a:latin typeface="Helvetica Light"/>
                <a:cs typeface="Helvetica Light"/>
              </a:rPr>
              <a:t>Ella perdió su empleo a finales de año y se fue a vivir a casa de sus padres.</a:t>
            </a:r>
          </a:p>
          <a:p>
            <a:pPr algn="just"/>
            <a:endParaRPr lang="es-CO" sz="1400" i="1" dirty="0">
              <a:solidFill>
                <a:schemeClr val="tx1">
                  <a:lumMod val="75000"/>
                  <a:lumOff val="25000"/>
                </a:schemeClr>
              </a:solidFill>
              <a:latin typeface="Helvetica Light"/>
              <a:cs typeface="Helvetica Light"/>
            </a:endParaRPr>
          </a:p>
          <a:p>
            <a:pPr marL="400050" lvl="1" indent="0" algn="just">
              <a:buNone/>
            </a:pPr>
            <a:r>
              <a:rPr lang="es-ES" sz="1400" dirty="0">
                <a:solidFill>
                  <a:schemeClr val="tx1">
                    <a:lumMod val="75000"/>
                    <a:lumOff val="25000"/>
                  </a:schemeClr>
                </a:solidFill>
                <a:latin typeface="Helvetica Light"/>
                <a:cs typeface="Helvetica Light"/>
              </a:rPr>
              <a:t>También expresa</a:t>
            </a:r>
            <a:r>
              <a:rPr lang="es-ES" sz="1400" i="1" dirty="0">
                <a:solidFill>
                  <a:schemeClr val="tx1">
                    <a:lumMod val="75000"/>
                    <a:lumOff val="25000"/>
                  </a:schemeClr>
                </a:solidFill>
                <a:latin typeface="Helvetica Light"/>
                <a:cs typeface="Helvetica Light"/>
              </a:rPr>
              <a:t>: </a:t>
            </a:r>
            <a:r>
              <a:rPr lang="es-ES" sz="1400" b="1" i="1" dirty="0">
                <a:solidFill>
                  <a:schemeClr val="tx1">
                    <a:lumMod val="75000"/>
                    <a:lumOff val="25000"/>
                  </a:schemeClr>
                </a:solidFill>
                <a:latin typeface="Helvetica Light"/>
                <a:cs typeface="Helvetica Light"/>
              </a:rPr>
              <a:t>“Mi idea era que todo lo relacionado con las finanzas resultaba difícil y hasta aburrido, así que el tema no formaba parte de mi vida ni de mis conversaciones. Ahora, por supuesto que me interesa saber cómo puedo enfrentar mis deudas y aprender lo que me sirva para optar por lo que más me convenga y evitar endeudarme demasiado. Cada vez que me reúno con familiares y amigos no perdemos la oportunidad de darnos uno que otro consejo para hacer frente a los problemas económicos”. </a:t>
            </a:r>
            <a:r>
              <a:rPr lang="es-ES" sz="1400" dirty="0">
                <a:solidFill>
                  <a:schemeClr val="tx1">
                    <a:lumMod val="75000"/>
                    <a:lumOff val="25000"/>
                  </a:schemeClr>
                </a:solidFill>
                <a:latin typeface="Helvetica Light"/>
                <a:cs typeface="Helvetica Light"/>
              </a:rPr>
              <a:t>Actualmente, Sonia sigue buscando trabajo para cubrir sus gastos personales y los de su hijo.</a:t>
            </a:r>
            <a:endParaRPr lang="es-CO" sz="1400" dirty="0">
              <a:solidFill>
                <a:schemeClr val="tx1">
                  <a:lumMod val="75000"/>
                  <a:lumOff val="25000"/>
                </a:schemeClr>
              </a:solidFill>
              <a:latin typeface="Helvetica Light"/>
              <a:cs typeface="Helvetica Light"/>
            </a:endParaRPr>
          </a:p>
        </p:txBody>
      </p:sp>
      <p:sp>
        <p:nvSpPr>
          <p:cNvPr id="3" name="CuadroTexto 6"/>
          <p:cNvSpPr txBox="1"/>
          <p:nvPr/>
        </p:nvSpPr>
        <p:spPr>
          <a:xfrm>
            <a:off x="2897961" y="422455"/>
            <a:ext cx="4683760" cy="584775"/>
          </a:xfrm>
          <a:prstGeom prst="rect">
            <a:avLst/>
          </a:prstGeom>
          <a:noFill/>
        </p:spPr>
        <p:txBody>
          <a:bodyPr wrap="square" rtlCol="0">
            <a:spAutoFit/>
          </a:bodyPr>
          <a:lstStyle/>
          <a:p>
            <a:pPr defTabSz="457200"/>
            <a:r>
              <a:rPr lang="es-CO" sz="3200" b="1" dirty="0">
                <a:solidFill>
                  <a:srgbClr val="EAB94E"/>
                </a:solidFill>
                <a:latin typeface="Helvetica"/>
                <a:cs typeface="Helvetica"/>
              </a:rPr>
              <a:t>Caso de Sonia</a:t>
            </a:r>
            <a:endParaRPr lang="es-CO" sz="1200" b="1" dirty="0">
              <a:solidFill>
                <a:srgbClr val="EAB94E"/>
              </a:solidFill>
              <a:latin typeface="Helvetica"/>
              <a:cs typeface="Helvetica"/>
            </a:endParaRP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11</a:t>
            </a:fld>
            <a:endParaRPr lang="es-ES"/>
          </a:p>
        </p:txBody>
      </p:sp>
    </p:spTree>
    <p:extLst>
      <p:ext uri="{BB962C8B-B14F-4D97-AF65-F5344CB8AC3E}">
        <p14:creationId xmlns:p14="http://schemas.microsoft.com/office/powerpoint/2010/main" val="110380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uadroTexto 6"/>
          <p:cNvSpPr txBox="1"/>
          <p:nvPr/>
        </p:nvSpPr>
        <p:spPr>
          <a:xfrm>
            <a:off x="2947388" y="929082"/>
            <a:ext cx="4683760" cy="584775"/>
          </a:xfrm>
          <a:prstGeom prst="rect">
            <a:avLst/>
          </a:prstGeom>
          <a:noFill/>
        </p:spPr>
        <p:txBody>
          <a:bodyPr wrap="square" rtlCol="0">
            <a:spAutoFit/>
          </a:bodyPr>
          <a:lstStyle/>
          <a:p>
            <a:pPr defTabSz="457200"/>
            <a:r>
              <a:rPr lang="es-CO" sz="3200" b="1" dirty="0">
                <a:solidFill>
                  <a:srgbClr val="EAB94E"/>
                </a:solidFill>
                <a:latin typeface="Helvetica"/>
                <a:cs typeface="Helvetica"/>
              </a:rPr>
              <a:t>Caso de Sonia</a:t>
            </a:r>
            <a:endParaRPr lang="es-CO" sz="1200" b="1" dirty="0">
              <a:solidFill>
                <a:srgbClr val="EAB94E"/>
              </a:solidFill>
              <a:latin typeface="Helvetica"/>
              <a:cs typeface="Helvetica"/>
            </a:endParaRP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12</a:t>
            </a:fld>
            <a:endParaRPr lang="es-ES"/>
          </a:p>
        </p:txBody>
      </p:sp>
      <p:sp>
        <p:nvSpPr>
          <p:cNvPr id="5" name="CuadroTexto 4"/>
          <p:cNvSpPr txBox="1"/>
          <p:nvPr/>
        </p:nvSpPr>
        <p:spPr>
          <a:xfrm>
            <a:off x="2777383" y="2153540"/>
            <a:ext cx="5947873" cy="2431435"/>
          </a:xfrm>
          <a:prstGeom prst="rect">
            <a:avLst/>
          </a:prstGeom>
          <a:noFill/>
        </p:spPr>
        <p:txBody>
          <a:bodyPr wrap="square" rtlCol="0">
            <a:spAutoFit/>
          </a:bodyPr>
          <a:lstStyle/>
          <a:p>
            <a:pPr marL="342900" indent="-342900">
              <a:buFont typeface="Wingdings" panose="05000000000000000000" pitchFamily="2" charset="2"/>
              <a:buChar char="Ø"/>
            </a:pPr>
            <a:r>
              <a:rPr lang="es-ES" sz="2400" dirty="0">
                <a:solidFill>
                  <a:srgbClr val="0B2D39"/>
                </a:solidFill>
                <a:latin typeface="Helvetica Light"/>
                <a:cs typeface="Helvetica Light"/>
              </a:rPr>
              <a:t>¿Por qué creen que Sonia llegó a esta situación? </a:t>
            </a:r>
            <a:endParaRPr lang="es-ES" sz="2400" dirty="0" smtClean="0">
              <a:solidFill>
                <a:srgbClr val="0B2D39"/>
              </a:solidFill>
              <a:latin typeface="Helvetica Light"/>
              <a:cs typeface="Helvetica Light"/>
            </a:endParaRPr>
          </a:p>
          <a:p>
            <a:pPr marL="742950" lvl="1" indent="-285750">
              <a:buFont typeface="Wingdings" panose="05000000000000000000" pitchFamily="2" charset="2"/>
              <a:buChar char="Ø"/>
            </a:pPr>
            <a:r>
              <a:rPr lang="es-ES" dirty="0" smtClean="0">
                <a:solidFill>
                  <a:schemeClr val="accent1">
                    <a:lumMod val="40000"/>
                    <a:lumOff val="60000"/>
                  </a:schemeClr>
                </a:solidFill>
                <a:latin typeface="Helvetica Light"/>
                <a:cs typeface="Helvetica Light"/>
              </a:rPr>
              <a:t>(Por no tener un control del dinero, gastar sin planear, etc.)</a:t>
            </a:r>
          </a:p>
          <a:p>
            <a:pPr marL="342900" indent="-342900">
              <a:buFont typeface="Wingdings" panose="05000000000000000000" pitchFamily="2" charset="2"/>
              <a:buChar char="Ø"/>
            </a:pPr>
            <a:endParaRPr lang="es-ES" sz="2400" dirty="0">
              <a:solidFill>
                <a:srgbClr val="0B2D39"/>
              </a:solidFill>
              <a:latin typeface="Helvetica Light"/>
              <a:cs typeface="Helvetica Light"/>
            </a:endParaRPr>
          </a:p>
          <a:p>
            <a:pPr marL="342900" indent="-342900">
              <a:buFont typeface="Wingdings" panose="05000000000000000000" pitchFamily="2" charset="2"/>
              <a:buChar char="Ø"/>
            </a:pPr>
            <a:r>
              <a:rPr lang="es-ES" sz="2400" dirty="0">
                <a:solidFill>
                  <a:srgbClr val="0B2D39"/>
                </a:solidFill>
                <a:latin typeface="Helvetica Light"/>
                <a:cs typeface="Helvetica Light"/>
              </a:rPr>
              <a:t>¿Qué hubiera podido hacer mejor? </a:t>
            </a:r>
          </a:p>
          <a:p>
            <a:pPr marL="742950" lvl="1" indent="-285750">
              <a:buFont typeface="Wingdings" panose="05000000000000000000" pitchFamily="2" charset="2"/>
              <a:buChar char="Ø"/>
            </a:pPr>
            <a:r>
              <a:rPr lang="es-ES" dirty="0" smtClean="0">
                <a:solidFill>
                  <a:schemeClr val="accent1">
                    <a:lumMod val="40000"/>
                    <a:lumOff val="60000"/>
                  </a:schemeClr>
                </a:solidFill>
                <a:latin typeface="Helvetica Light"/>
                <a:cs typeface="Helvetica Light"/>
              </a:rPr>
              <a:t>(Hacer un presupuesto, ahorrar, etc.)</a:t>
            </a:r>
            <a:endParaRPr lang="es-ES" dirty="0">
              <a:solidFill>
                <a:schemeClr val="accent1">
                  <a:lumMod val="40000"/>
                  <a:lumOff val="60000"/>
                </a:schemeClr>
              </a:solidFill>
              <a:latin typeface="Helvetica Light"/>
              <a:cs typeface="Helvetica Light"/>
            </a:endParaRPr>
          </a:p>
        </p:txBody>
      </p:sp>
    </p:spTree>
    <p:extLst>
      <p:ext uri="{BB962C8B-B14F-4D97-AF65-F5344CB8AC3E}">
        <p14:creationId xmlns:p14="http://schemas.microsoft.com/office/powerpoint/2010/main" val="16625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9272C22C-0B60-D945-AA74-1F0C44F842C5}" type="slidenum">
              <a:rPr lang="es-ES" smtClean="0"/>
              <a:t>13</a:t>
            </a:fld>
            <a:endParaRPr lang="es-ES"/>
          </a:p>
        </p:txBody>
      </p:sp>
      <p:sp>
        <p:nvSpPr>
          <p:cNvPr id="4" name="CuadroTexto 3"/>
          <p:cNvSpPr txBox="1"/>
          <p:nvPr/>
        </p:nvSpPr>
        <p:spPr>
          <a:xfrm>
            <a:off x="4572000" y="286517"/>
            <a:ext cx="4283148" cy="2185214"/>
          </a:xfrm>
          <a:prstGeom prst="rect">
            <a:avLst/>
          </a:prstGeom>
          <a:noFill/>
        </p:spPr>
        <p:txBody>
          <a:bodyPr wrap="square" rtlCol="0">
            <a:spAutoFit/>
          </a:bodyPr>
          <a:lstStyle/>
          <a:p>
            <a:r>
              <a:rPr lang="es-ES" sz="2800" b="1" dirty="0">
                <a:solidFill>
                  <a:srgbClr val="EAB94E"/>
                </a:solidFill>
                <a:latin typeface="Helvetica Light"/>
                <a:cs typeface="Helvetica Light"/>
              </a:rPr>
              <a:t>Actividad 2</a:t>
            </a:r>
            <a:r>
              <a:rPr lang="es-ES" sz="2800" b="1" dirty="0" smtClean="0">
                <a:solidFill>
                  <a:srgbClr val="EAB94E"/>
                </a:solidFill>
                <a:latin typeface="Helvetica Light"/>
                <a:cs typeface="Helvetica Light"/>
              </a:rPr>
              <a:t>: </a:t>
            </a:r>
          </a:p>
          <a:p>
            <a:endParaRPr lang="es-ES" sz="2800" b="1" dirty="0">
              <a:solidFill>
                <a:srgbClr val="EAB94E"/>
              </a:solidFill>
              <a:latin typeface="Helvetica Light"/>
              <a:cs typeface="Helvetica Light"/>
            </a:endParaRPr>
          </a:p>
          <a:p>
            <a:r>
              <a:rPr lang="es-ES" sz="4000" dirty="0" smtClean="0">
                <a:solidFill>
                  <a:srgbClr val="EAB94E"/>
                </a:solidFill>
                <a:latin typeface="Helvetica Light"/>
                <a:cs typeface="Helvetica Light"/>
              </a:rPr>
              <a:t>Presupuesto </a:t>
            </a:r>
            <a:r>
              <a:rPr lang="es-ES" sz="4000" dirty="0">
                <a:solidFill>
                  <a:srgbClr val="EAB94E"/>
                </a:solidFill>
                <a:latin typeface="Helvetica Light"/>
                <a:cs typeface="Helvetica Light"/>
              </a:rPr>
              <a:t>de Sonia</a:t>
            </a:r>
            <a:endParaRPr lang="es-ES" sz="4000" b="1" dirty="0">
              <a:solidFill>
                <a:srgbClr val="EAB94E"/>
              </a:solidFill>
              <a:latin typeface="Helvetica"/>
              <a:cs typeface="Helvetica"/>
            </a:endParaRPr>
          </a:p>
        </p:txBody>
      </p:sp>
    </p:spTree>
    <p:extLst>
      <p:ext uri="{BB962C8B-B14F-4D97-AF65-F5344CB8AC3E}">
        <p14:creationId xmlns:p14="http://schemas.microsoft.com/office/powerpoint/2010/main" val="532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70787" y="288003"/>
            <a:ext cx="1185165" cy="276999"/>
          </a:xfrm>
          <a:prstGeom prst="rect">
            <a:avLst/>
          </a:prstGeom>
          <a:noFill/>
        </p:spPr>
        <p:txBody>
          <a:bodyPr wrap="none" rtlCol="0">
            <a:spAutoFit/>
          </a:bodyPr>
          <a:lstStyle/>
          <a:p>
            <a:r>
              <a:rPr lang="es-ES" sz="1200" b="1" dirty="0">
                <a:solidFill>
                  <a:schemeClr val="bg1"/>
                </a:solidFill>
                <a:latin typeface="Helvetica"/>
                <a:cs typeface="Helvetica"/>
              </a:rPr>
              <a:t>Ingresos fijos</a:t>
            </a:r>
          </a:p>
        </p:txBody>
      </p:sp>
      <p:sp>
        <p:nvSpPr>
          <p:cNvPr id="8" name="CuadroTexto 7"/>
          <p:cNvSpPr txBox="1"/>
          <p:nvPr/>
        </p:nvSpPr>
        <p:spPr>
          <a:xfrm>
            <a:off x="2297338" y="288003"/>
            <a:ext cx="586620" cy="276999"/>
          </a:xfrm>
          <a:prstGeom prst="rect">
            <a:avLst/>
          </a:prstGeom>
          <a:noFill/>
        </p:spPr>
        <p:txBody>
          <a:bodyPr wrap="none" rtlCol="0">
            <a:spAutoFit/>
          </a:bodyPr>
          <a:lstStyle/>
          <a:p>
            <a:r>
              <a:rPr lang="es-ES" sz="1200" dirty="0">
                <a:solidFill>
                  <a:schemeClr val="bg1"/>
                </a:solidFill>
                <a:latin typeface="Helvetica Light"/>
                <a:cs typeface="Helvetica Light"/>
              </a:rPr>
              <a:t>Enero</a:t>
            </a:r>
          </a:p>
        </p:txBody>
      </p:sp>
      <p:sp>
        <p:nvSpPr>
          <p:cNvPr id="9" name="CuadroTexto 8"/>
          <p:cNvSpPr txBox="1"/>
          <p:nvPr/>
        </p:nvSpPr>
        <p:spPr>
          <a:xfrm>
            <a:off x="2821101" y="288003"/>
            <a:ext cx="723425" cy="276999"/>
          </a:xfrm>
          <a:prstGeom prst="rect">
            <a:avLst/>
          </a:prstGeom>
          <a:noFill/>
        </p:spPr>
        <p:txBody>
          <a:bodyPr wrap="none" rtlCol="0">
            <a:spAutoFit/>
          </a:bodyPr>
          <a:lstStyle/>
          <a:p>
            <a:r>
              <a:rPr lang="es-ES" sz="1200" dirty="0">
                <a:solidFill>
                  <a:schemeClr val="bg1"/>
                </a:solidFill>
                <a:latin typeface="Helvetica Light"/>
                <a:cs typeface="Helvetica Light"/>
              </a:rPr>
              <a:t>Febrero</a:t>
            </a:r>
          </a:p>
        </p:txBody>
      </p:sp>
      <p:sp>
        <p:nvSpPr>
          <p:cNvPr id="10" name="CuadroTexto 9"/>
          <p:cNvSpPr txBox="1"/>
          <p:nvPr/>
        </p:nvSpPr>
        <p:spPr>
          <a:xfrm>
            <a:off x="3456133" y="288003"/>
            <a:ext cx="612165" cy="276999"/>
          </a:xfrm>
          <a:prstGeom prst="rect">
            <a:avLst/>
          </a:prstGeom>
          <a:noFill/>
        </p:spPr>
        <p:txBody>
          <a:bodyPr wrap="none" rtlCol="0">
            <a:spAutoFit/>
          </a:bodyPr>
          <a:lstStyle/>
          <a:p>
            <a:r>
              <a:rPr lang="es-ES" sz="1200" dirty="0">
                <a:solidFill>
                  <a:schemeClr val="bg1"/>
                </a:solidFill>
                <a:latin typeface="Helvetica Light"/>
                <a:cs typeface="Helvetica Light"/>
              </a:rPr>
              <a:t>Marzo</a:t>
            </a:r>
          </a:p>
        </p:txBody>
      </p:sp>
      <p:sp>
        <p:nvSpPr>
          <p:cNvPr id="11" name="CuadroTexto 10"/>
          <p:cNvSpPr txBox="1"/>
          <p:nvPr/>
        </p:nvSpPr>
        <p:spPr>
          <a:xfrm>
            <a:off x="1115473" y="597249"/>
            <a:ext cx="1149980" cy="253916"/>
          </a:xfrm>
          <a:prstGeom prst="rect">
            <a:avLst/>
          </a:prstGeom>
          <a:noFill/>
        </p:spPr>
        <p:txBody>
          <a:bodyPr wrap="none" rtlCol="0">
            <a:spAutoFit/>
          </a:bodyPr>
          <a:lstStyle/>
          <a:p>
            <a:r>
              <a:rPr lang="es-ES" sz="1050" dirty="0">
                <a:solidFill>
                  <a:srgbClr val="0B2D39"/>
                </a:solidFill>
                <a:latin typeface="Helvetica Light"/>
                <a:cs typeface="Helvetica Light"/>
              </a:rPr>
              <a:t>Sueldo Mensual</a:t>
            </a:r>
          </a:p>
        </p:txBody>
      </p:sp>
      <p:sp>
        <p:nvSpPr>
          <p:cNvPr id="12" name="CuadroTexto 11"/>
          <p:cNvSpPr txBox="1"/>
          <p:nvPr/>
        </p:nvSpPr>
        <p:spPr>
          <a:xfrm>
            <a:off x="2239585" y="597249"/>
            <a:ext cx="748923" cy="253916"/>
          </a:xfrm>
          <a:prstGeom prst="rect">
            <a:avLst/>
          </a:prstGeom>
          <a:noFill/>
        </p:spPr>
        <p:txBody>
          <a:bodyPr wrap="none" rtlCol="0">
            <a:spAutoFit/>
          </a:bodyPr>
          <a:lstStyle/>
          <a:p>
            <a:r>
              <a:rPr lang="es-ES" sz="1050" dirty="0">
                <a:solidFill>
                  <a:srgbClr val="0B2D39"/>
                </a:solidFill>
                <a:latin typeface="Helvetica Light"/>
                <a:cs typeface="Helvetica Light"/>
              </a:rPr>
              <a:t>$600.000</a:t>
            </a:r>
          </a:p>
        </p:txBody>
      </p:sp>
      <p:sp>
        <p:nvSpPr>
          <p:cNvPr id="13" name="CuadroTexto 12"/>
          <p:cNvSpPr txBox="1"/>
          <p:nvPr/>
        </p:nvSpPr>
        <p:spPr>
          <a:xfrm>
            <a:off x="870787" y="1637335"/>
            <a:ext cx="1544789" cy="276999"/>
          </a:xfrm>
          <a:prstGeom prst="rect">
            <a:avLst/>
          </a:prstGeom>
          <a:noFill/>
        </p:spPr>
        <p:txBody>
          <a:bodyPr wrap="none" rtlCol="0">
            <a:spAutoFit/>
          </a:bodyPr>
          <a:lstStyle/>
          <a:p>
            <a:r>
              <a:rPr lang="es-ES" sz="1200" b="1" dirty="0">
                <a:solidFill>
                  <a:schemeClr val="bg1"/>
                </a:solidFill>
                <a:latin typeface="Helvetica"/>
                <a:cs typeface="Helvetica"/>
              </a:rPr>
              <a:t>Ingresos Variables</a:t>
            </a:r>
          </a:p>
        </p:txBody>
      </p:sp>
      <p:sp>
        <p:nvSpPr>
          <p:cNvPr id="14" name="CuadroTexto 13"/>
          <p:cNvSpPr txBox="1"/>
          <p:nvPr/>
        </p:nvSpPr>
        <p:spPr>
          <a:xfrm>
            <a:off x="2297338" y="1637335"/>
            <a:ext cx="586620" cy="276999"/>
          </a:xfrm>
          <a:prstGeom prst="rect">
            <a:avLst/>
          </a:prstGeom>
          <a:noFill/>
        </p:spPr>
        <p:txBody>
          <a:bodyPr wrap="none" rtlCol="0">
            <a:spAutoFit/>
          </a:bodyPr>
          <a:lstStyle/>
          <a:p>
            <a:r>
              <a:rPr lang="es-ES" sz="1200" dirty="0">
                <a:solidFill>
                  <a:schemeClr val="bg1"/>
                </a:solidFill>
                <a:latin typeface="Helvetica Light"/>
                <a:cs typeface="Helvetica Light"/>
              </a:rPr>
              <a:t>Enero</a:t>
            </a:r>
          </a:p>
        </p:txBody>
      </p:sp>
      <p:sp>
        <p:nvSpPr>
          <p:cNvPr id="15" name="CuadroTexto 14"/>
          <p:cNvSpPr txBox="1"/>
          <p:nvPr/>
        </p:nvSpPr>
        <p:spPr>
          <a:xfrm>
            <a:off x="2821101" y="1637335"/>
            <a:ext cx="723425" cy="276999"/>
          </a:xfrm>
          <a:prstGeom prst="rect">
            <a:avLst/>
          </a:prstGeom>
          <a:noFill/>
        </p:spPr>
        <p:txBody>
          <a:bodyPr wrap="none" rtlCol="0">
            <a:spAutoFit/>
          </a:bodyPr>
          <a:lstStyle/>
          <a:p>
            <a:r>
              <a:rPr lang="es-ES" sz="1200" dirty="0">
                <a:solidFill>
                  <a:schemeClr val="bg1"/>
                </a:solidFill>
                <a:latin typeface="Helvetica Light"/>
                <a:cs typeface="Helvetica Light"/>
              </a:rPr>
              <a:t>Febrero</a:t>
            </a:r>
          </a:p>
        </p:txBody>
      </p:sp>
      <p:sp>
        <p:nvSpPr>
          <p:cNvPr id="16" name="CuadroTexto 15"/>
          <p:cNvSpPr txBox="1"/>
          <p:nvPr/>
        </p:nvSpPr>
        <p:spPr>
          <a:xfrm>
            <a:off x="3456133" y="1637335"/>
            <a:ext cx="612165" cy="276999"/>
          </a:xfrm>
          <a:prstGeom prst="rect">
            <a:avLst/>
          </a:prstGeom>
          <a:noFill/>
        </p:spPr>
        <p:txBody>
          <a:bodyPr wrap="none" rtlCol="0">
            <a:spAutoFit/>
          </a:bodyPr>
          <a:lstStyle/>
          <a:p>
            <a:r>
              <a:rPr lang="es-ES" sz="1200" dirty="0">
                <a:solidFill>
                  <a:schemeClr val="bg1"/>
                </a:solidFill>
                <a:latin typeface="Helvetica Light"/>
                <a:cs typeface="Helvetica Light"/>
              </a:rPr>
              <a:t>Marzo</a:t>
            </a:r>
          </a:p>
        </p:txBody>
      </p:sp>
      <p:sp>
        <p:nvSpPr>
          <p:cNvPr id="17" name="CuadroTexto 16"/>
          <p:cNvSpPr txBox="1"/>
          <p:nvPr/>
        </p:nvSpPr>
        <p:spPr>
          <a:xfrm>
            <a:off x="949341" y="1955402"/>
            <a:ext cx="1263749" cy="253916"/>
          </a:xfrm>
          <a:prstGeom prst="rect">
            <a:avLst/>
          </a:prstGeom>
          <a:noFill/>
        </p:spPr>
        <p:txBody>
          <a:bodyPr wrap="none" rtlCol="0">
            <a:spAutoFit/>
          </a:bodyPr>
          <a:lstStyle/>
          <a:p>
            <a:r>
              <a:rPr lang="es-ES" sz="1050" dirty="0">
                <a:solidFill>
                  <a:srgbClr val="0B2D39"/>
                </a:solidFill>
                <a:latin typeface="Helvetica Light"/>
                <a:cs typeface="Helvetica Light"/>
              </a:rPr>
              <a:t>Venta de productos</a:t>
            </a:r>
          </a:p>
        </p:txBody>
      </p:sp>
      <p:sp>
        <p:nvSpPr>
          <p:cNvPr id="18" name="CuadroTexto 17"/>
          <p:cNvSpPr txBox="1"/>
          <p:nvPr/>
        </p:nvSpPr>
        <p:spPr>
          <a:xfrm>
            <a:off x="2239585" y="1955402"/>
            <a:ext cx="671979" cy="253916"/>
          </a:xfrm>
          <a:prstGeom prst="rect">
            <a:avLst/>
          </a:prstGeom>
          <a:noFill/>
        </p:spPr>
        <p:txBody>
          <a:bodyPr wrap="none" rtlCol="0">
            <a:spAutoFit/>
          </a:bodyPr>
          <a:lstStyle/>
          <a:p>
            <a:r>
              <a:rPr lang="es-ES" sz="1050" dirty="0">
                <a:solidFill>
                  <a:srgbClr val="0B2D39"/>
                </a:solidFill>
                <a:latin typeface="Helvetica Light"/>
                <a:cs typeface="Helvetica Light"/>
              </a:rPr>
              <a:t>$40.000</a:t>
            </a:r>
          </a:p>
        </p:txBody>
      </p:sp>
      <p:sp>
        <p:nvSpPr>
          <p:cNvPr id="19" name="CuadroTexto 18"/>
          <p:cNvSpPr txBox="1"/>
          <p:nvPr/>
        </p:nvSpPr>
        <p:spPr>
          <a:xfrm>
            <a:off x="949341" y="2295876"/>
            <a:ext cx="1236236" cy="253916"/>
          </a:xfrm>
          <a:prstGeom prst="rect">
            <a:avLst/>
          </a:prstGeom>
          <a:noFill/>
        </p:spPr>
        <p:txBody>
          <a:bodyPr wrap="none" rtlCol="0">
            <a:spAutoFit/>
          </a:bodyPr>
          <a:lstStyle/>
          <a:p>
            <a:r>
              <a:rPr lang="es-ES" sz="1050" dirty="0">
                <a:solidFill>
                  <a:srgbClr val="0B2D39"/>
                </a:solidFill>
                <a:latin typeface="Helvetica Light"/>
                <a:cs typeface="Helvetica Light"/>
              </a:rPr>
              <a:t>Cuidar al vecinito</a:t>
            </a:r>
          </a:p>
        </p:txBody>
      </p:sp>
      <p:sp>
        <p:nvSpPr>
          <p:cNvPr id="20" name="CuadroTexto 19"/>
          <p:cNvSpPr txBox="1"/>
          <p:nvPr/>
        </p:nvSpPr>
        <p:spPr>
          <a:xfrm>
            <a:off x="2239585" y="2295876"/>
            <a:ext cx="671979" cy="253916"/>
          </a:xfrm>
          <a:prstGeom prst="rect">
            <a:avLst/>
          </a:prstGeom>
          <a:noFill/>
        </p:spPr>
        <p:txBody>
          <a:bodyPr wrap="none" rtlCol="0">
            <a:spAutoFit/>
          </a:bodyPr>
          <a:lstStyle/>
          <a:p>
            <a:r>
              <a:rPr lang="es-ES" sz="1050" dirty="0">
                <a:solidFill>
                  <a:srgbClr val="0B2D39"/>
                </a:solidFill>
                <a:latin typeface="Helvetica Light"/>
                <a:cs typeface="Helvetica Light"/>
              </a:rPr>
              <a:t>$20.000</a:t>
            </a:r>
          </a:p>
        </p:txBody>
      </p:sp>
      <p:sp>
        <p:nvSpPr>
          <p:cNvPr id="21" name="CuadroTexto 20"/>
          <p:cNvSpPr txBox="1"/>
          <p:nvPr/>
        </p:nvSpPr>
        <p:spPr>
          <a:xfrm>
            <a:off x="949341" y="2642508"/>
            <a:ext cx="1316802" cy="253916"/>
          </a:xfrm>
          <a:prstGeom prst="rect">
            <a:avLst/>
          </a:prstGeom>
          <a:noFill/>
        </p:spPr>
        <p:txBody>
          <a:bodyPr wrap="none" rtlCol="0">
            <a:spAutoFit/>
          </a:bodyPr>
          <a:lstStyle/>
          <a:p>
            <a:r>
              <a:rPr lang="es-ES" sz="1050" b="1" dirty="0">
                <a:solidFill>
                  <a:srgbClr val="0B2D39"/>
                </a:solidFill>
                <a:latin typeface="Helvetica"/>
                <a:cs typeface="Helvetica"/>
              </a:rPr>
              <a:t>Total de ingresos</a:t>
            </a:r>
          </a:p>
        </p:txBody>
      </p:sp>
      <p:sp>
        <p:nvSpPr>
          <p:cNvPr id="22" name="CuadroTexto 21"/>
          <p:cNvSpPr txBox="1"/>
          <p:nvPr/>
        </p:nvSpPr>
        <p:spPr>
          <a:xfrm>
            <a:off x="2239585" y="2642508"/>
            <a:ext cx="748923" cy="253916"/>
          </a:xfrm>
          <a:prstGeom prst="rect">
            <a:avLst/>
          </a:prstGeom>
          <a:noFill/>
        </p:spPr>
        <p:txBody>
          <a:bodyPr wrap="none" rtlCol="0">
            <a:spAutoFit/>
          </a:bodyPr>
          <a:lstStyle/>
          <a:p>
            <a:r>
              <a:rPr lang="es-ES" sz="1050" dirty="0">
                <a:solidFill>
                  <a:srgbClr val="0B2D39"/>
                </a:solidFill>
                <a:latin typeface="Helvetica Light"/>
                <a:cs typeface="Helvetica Light"/>
              </a:rPr>
              <a:t>$660.000</a:t>
            </a:r>
          </a:p>
        </p:txBody>
      </p:sp>
      <p:sp>
        <p:nvSpPr>
          <p:cNvPr id="23" name="CuadroTexto 22"/>
          <p:cNvSpPr txBox="1"/>
          <p:nvPr/>
        </p:nvSpPr>
        <p:spPr>
          <a:xfrm>
            <a:off x="4972027" y="288003"/>
            <a:ext cx="1108221" cy="276999"/>
          </a:xfrm>
          <a:prstGeom prst="rect">
            <a:avLst/>
          </a:prstGeom>
          <a:noFill/>
        </p:spPr>
        <p:txBody>
          <a:bodyPr wrap="none" rtlCol="0">
            <a:spAutoFit/>
          </a:bodyPr>
          <a:lstStyle/>
          <a:p>
            <a:r>
              <a:rPr lang="es-ES" sz="1200" b="1" dirty="0">
                <a:solidFill>
                  <a:schemeClr val="bg1"/>
                </a:solidFill>
                <a:latin typeface="Helvetica"/>
                <a:cs typeface="Helvetica"/>
              </a:rPr>
              <a:t>Gastos Fijos</a:t>
            </a:r>
          </a:p>
        </p:txBody>
      </p:sp>
      <p:sp>
        <p:nvSpPr>
          <p:cNvPr id="24" name="CuadroTexto 23"/>
          <p:cNvSpPr txBox="1"/>
          <p:nvPr/>
        </p:nvSpPr>
        <p:spPr>
          <a:xfrm>
            <a:off x="6354478" y="288003"/>
            <a:ext cx="586620" cy="276999"/>
          </a:xfrm>
          <a:prstGeom prst="rect">
            <a:avLst/>
          </a:prstGeom>
          <a:noFill/>
        </p:spPr>
        <p:txBody>
          <a:bodyPr wrap="none" rtlCol="0">
            <a:spAutoFit/>
          </a:bodyPr>
          <a:lstStyle/>
          <a:p>
            <a:r>
              <a:rPr lang="es-ES" sz="1200" dirty="0">
                <a:solidFill>
                  <a:schemeClr val="bg1"/>
                </a:solidFill>
                <a:latin typeface="Helvetica Light"/>
                <a:cs typeface="Helvetica Light"/>
              </a:rPr>
              <a:t>Enero</a:t>
            </a:r>
          </a:p>
        </p:txBody>
      </p:sp>
      <p:sp>
        <p:nvSpPr>
          <p:cNvPr id="25" name="CuadroTexto 24"/>
          <p:cNvSpPr txBox="1"/>
          <p:nvPr/>
        </p:nvSpPr>
        <p:spPr>
          <a:xfrm>
            <a:off x="6878241" y="288003"/>
            <a:ext cx="723425" cy="276999"/>
          </a:xfrm>
          <a:prstGeom prst="rect">
            <a:avLst/>
          </a:prstGeom>
          <a:noFill/>
        </p:spPr>
        <p:txBody>
          <a:bodyPr wrap="none" rtlCol="0">
            <a:spAutoFit/>
          </a:bodyPr>
          <a:lstStyle/>
          <a:p>
            <a:r>
              <a:rPr lang="es-ES" sz="1200" dirty="0">
                <a:solidFill>
                  <a:schemeClr val="bg1"/>
                </a:solidFill>
                <a:latin typeface="Helvetica Light"/>
                <a:cs typeface="Helvetica Light"/>
              </a:rPr>
              <a:t>Febrero</a:t>
            </a:r>
          </a:p>
        </p:txBody>
      </p:sp>
      <p:sp>
        <p:nvSpPr>
          <p:cNvPr id="26" name="CuadroTexto 25"/>
          <p:cNvSpPr txBox="1"/>
          <p:nvPr/>
        </p:nvSpPr>
        <p:spPr>
          <a:xfrm>
            <a:off x="7513273" y="288003"/>
            <a:ext cx="612165" cy="276999"/>
          </a:xfrm>
          <a:prstGeom prst="rect">
            <a:avLst/>
          </a:prstGeom>
          <a:noFill/>
        </p:spPr>
        <p:txBody>
          <a:bodyPr wrap="none" rtlCol="0">
            <a:spAutoFit/>
          </a:bodyPr>
          <a:lstStyle/>
          <a:p>
            <a:r>
              <a:rPr lang="es-ES" sz="1200" dirty="0">
                <a:solidFill>
                  <a:schemeClr val="bg1"/>
                </a:solidFill>
                <a:latin typeface="Helvetica Light"/>
                <a:cs typeface="Helvetica Light"/>
              </a:rPr>
              <a:t>Marzo</a:t>
            </a:r>
          </a:p>
        </p:txBody>
      </p:sp>
      <p:sp>
        <p:nvSpPr>
          <p:cNvPr id="27" name="CuadroTexto 26"/>
          <p:cNvSpPr txBox="1"/>
          <p:nvPr/>
        </p:nvSpPr>
        <p:spPr>
          <a:xfrm>
            <a:off x="4988410" y="597249"/>
            <a:ext cx="700916" cy="253916"/>
          </a:xfrm>
          <a:prstGeom prst="rect">
            <a:avLst/>
          </a:prstGeom>
          <a:noFill/>
        </p:spPr>
        <p:txBody>
          <a:bodyPr wrap="none" rtlCol="0">
            <a:spAutoFit/>
          </a:bodyPr>
          <a:lstStyle/>
          <a:p>
            <a:r>
              <a:rPr lang="es-ES" sz="1050" dirty="0">
                <a:solidFill>
                  <a:srgbClr val="0B2D39"/>
                </a:solidFill>
                <a:latin typeface="Helvetica Light"/>
                <a:cs typeface="Helvetica Light"/>
              </a:rPr>
              <a:t>Arriendo</a:t>
            </a:r>
          </a:p>
        </p:txBody>
      </p:sp>
      <p:sp>
        <p:nvSpPr>
          <p:cNvPr id="28" name="CuadroTexto 27"/>
          <p:cNvSpPr txBox="1"/>
          <p:nvPr/>
        </p:nvSpPr>
        <p:spPr>
          <a:xfrm>
            <a:off x="6315382" y="597249"/>
            <a:ext cx="748923" cy="253916"/>
          </a:xfrm>
          <a:prstGeom prst="rect">
            <a:avLst/>
          </a:prstGeom>
          <a:noFill/>
        </p:spPr>
        <p:txBody>
          <a:bodyPr wrap="none" rtlCol="0">
            <a:spAutoFit/>
          </a:bodyPr>
          <a:lstStyle/>
          <a:p>
            <a:r>
              <a:rPr lang="es-ES" sz="1050" dirty="0">
                <a:solidFill>
                  <a:srgbClr val="0B2D39"/>
                </a:solidFill>
                <a:latin typeface="Helvetica Light"/>
                <a:cs typeface="Helvetica Light"/>
              </a:rPr>
              <a:t>$200.000</a:t>
            </a:r>
          </a:p>
        </p:txBody>
      </p:sp>
      <p:sp>
        <p:nvSpPr>
          <p:cNvPr id="29" name="CuadroTexto 28"/>
          <p:cNvSpPr txBox="1"/>
          <p:nvPr/>
        </p:nvSpPr>
        <p:spPr>
          <a:xfrm>
            <a:off x="4988410" y="941197"/>
            <a:ext cx="736099" cy="253916"/>
          </a:xfrm>
          <a:prstGeom prst="rect">
            <a:avLst/>
          </a:prstGeom>
          <a:noFill/>
        </p:spPr>
        <p:txBody>
          <a:bodyPr wrap="none" rtlCol="0">
            <a:spAutoFit/>
          </a:bodyPr>
          <a:lstStyle/>
          <a:p>
            <a:r>
              <a:rPr lang="es-ES" sz="1050" dirty="0">
                <a:solidFill>
                  <a:srgbClr val="0B2D39"/>
                </a:solidFill>
                <a:latin typeface="Helvetica Light"/>
                <a:cs typeface="Helvetica Light"/>
              </a:rPr>
              <a:t>Servicios</a:t>
            </a:r>
          </a:p>
        </p:txBody>
      </p:sp>
      <p:sp>
        <p:nvSpPr>
          <p:cNvPr id="30" name="CuadroTexto 29"/>
          <p:cNvSpPr txBox="1"/>
          <p:nvPr/>
        </p:nvSpPr>
        <p:spPr>
          <a:xfrm>
            <a:off x="6315382" y="941197"/>
            <a:ext cx="671979" cy="253916"/>
          </a:xfrm>
          <a:prstGeom prst="rect">
            <a:avLst/>
          </a:prstGeom>
          <a:noFill/>
        </p:spPr>
        <p:txBody>
          <a:bodyPr wrap="none" rtlCol="0">
            <a:spAutoFit/>
          </a:bodyPr>
          <a:lstStyle/>
          <a:p>
            <a:r>
              <a:rPr lang="es-ES" sz="1050" dirty="0">
                <a:solidFill>
                  <a:srgbClr val="0B2D39"/>
                </a:solidFill>
                <a:latin typeface="Helvetica Light"/>
                <a:cs typeface="Helvetica Light"/>
              </a:rPr>
              <a:t>$59.500</a:t>
            </a:r>
          </a:p>
        </p:txBody>
      </p:sp>
      <p:sp>
        <p:nvSpPr>
          <p:cNvPr id="31" name="CuadroTexto 30"/>
          <p:cNvSpPr txBox="1"/>
          <p:nvPr/>
        </p:nvSpPr>
        <p:spPr>
          <a:xfrm>
            <a:off x="4988410" y="1299408"/>
            <a:ext cx="671979" cy="253916"/>
          </a:xfrm>
          <a:prstGeom prst="rect">
            <a:avLst/>
          </a:prstGeom>
          <a:noFill/>
        </p:spPr>
        <p:txBody>
          <a:bodyPr wrap="none" rtlCol="0">
            <a:spAutoFit/>
          </a:bodyPr>
          <a:lstStyle/>
          <a:p>
            <a:r>
              <a:rPr lang="es-ES" sz="1050" dirty="0">
                <a:solidFill>
                  <a:srgbClr val="0B2D39"/>
                </a:solidFill>
                <a:latin typeface="Helvetica Light"/>
                <a:cs typeface="Helvetica Light"/>
              </a:rPr>
              <a:t>Comida</a:t>
            </a:r>
          </a:p>
        </p:txBody>
      </p:sp>
      <p:sp>
        <p:nvSpPr>
          <p:cNvPr id="32" name="CuadroTexto 31"/>
          <p:cNvSpPr txBox="1"/>
          <p:nvPr/>
        </p:nvSpPr>
        <p:spPr>
          <a:xfrm>
            <a:off x="6315382" y="1299408"/>
            <a:ext cx="748923" cy="253916"/>
          </a:xfrm>
          <a:prstGeom prst="rect">
            <a:avLst/>
          </a:prstGeom>
          <a:noFill/>
        </p:spPr>
        <p:txBody>
          <a:bodyPr wrap="none" rtlCol="0">
            <a:spAutoFit/>
          </a:bodyPr>
          <a:lstStyle/>
          <a:p>
            <a:r>
              <a:rPr lang="es-ES" sz="1050" dirty="0">
                <a:solidFill>
                  <a:srgbClr val="0B2D39"/>
                </a:solidFill>
                <a:latin typeface="Helvetica Light"/>
                <a:cs typeface="Helvetica Light"/>
              </a:rPr>
              <a:t>$100.000</a:t>
            </a:r>
          </a:p>
        </p:txBody>
      </p:sp>
      <p:sp>
        <p:nvSpPr>
          <p:cNvPr id="33" name="CuadroTexto 32"/>
          <p:cNvSpPr txBox="1"/>
          <p:nvPr/>
        </p:nvSpPr>
        <p:spPr>
          <a:xfrm>
            <a:off x="4988410" y="1643356"/>
            <a:ext cx="838691" cy="253916"/>
          </a:xfrm>
          <a:prstGeom prst="rect">
            <a:avLst/>
          </a:prstGeom>
          <a:noFill/>
        </p:spPr>
        <p:txBody>
          <a:bodyPr wrap="none" rtlCol="0">
            <a:spAutoFit/>
          </a:bodyPr>
          <a:lstStyle/>
          <a:p>
            <a:r>
              <a:rPr lang="es-ES" sz="1050" dirty="0">
                <a:solidFill>
                  <a:srgbClr val="0B2D39"/>
                </a:solidFill>
                <a:latin typeface="Helvetica Light"/>
                <a:cs typeface="Helvetica Light"/>
              </a:rPr>
              <a:t>Transporte</a:t>
            </a:r>
          </a:p>
        </p:txBody>
      </p:sp>
      <p:sp>
        <p:nvSpPr>
          <p:cNvPr id="34" name="CuadroTexto 33"/>
          <p:cNvSpPr txBox="1"/>
          <p:nvPr/>
        </p:nvSpPr>
        <p:spPr>
          <a:xfrm>
            <a:off x="6315382" y="1643356"/>
            <a:ext cx="748923" cy="253916"/>
          </a:xfrm>
          <a:prstGeom prst="rect">
            <a:avLst/>
          </a:prstGeom>
          <a:noFill/>
        </p:spPr>
        <p:txBody>
          <a:bodyPr wrap="none" rtlCol="0">
            <a:spAutoFit/>
          </a:bodyPr>
          <a:lstStyle/>
          <a:p>
            <a:r>
              <a:rPr lang="es-ES" sz="1050" dirty="0">
                <a:solidFill>
                  <a:srgbClr val="0B2D39"/>
                </a:solidFill>
                <a:latin typeface="Helvetica Light"/>
                <a:cs typeface="Helvetica Light"/>
              </a:rPr>
              <a:t>$100.000</a:t>
            </a:r>
          </a:p>
        </p:txBody>
      </p:sp>
      <p:sp>
        <p:nvSpPr>
          <p:cNvPr id="35" name="CuadroTexto 34"/>
          <p:cNvSpPr txBox="1"/>
          <p:nvPr/>
        </p:nvSpPr>
        <p:spPr>
          <a:xfrm>
            <a:off x="4988410" y="2339170"/>
            <a:ext cx="1020015" cy="415498"/>
          </a:xfrm>
          <a:prstGeom prst="rect">
            <a:avLst/>
          </a:prstGeom>
          <a:noFill/>
        </p:spPr>
        <p:txBody>
          <a:bodyPr wrap="none" rtlCol="0">
            <a:spAutoFit/>
          </a:bodyPr>
          <a:lstStyle/>
          <a:p>
            <a:r>
              <a:rPr lang="es-ES" sz="1050" b="1" dirty="0">
                <a:solidFill>
                  <a:srgbClr val="0B2D39"/>
                </a:solidFill>
                <a:latin typeface="Helvetica"/>
                <a:cs typeface="Helvetica"/>
              </a:rPr>
              <a:t>Total de </a:t>
            </a:r>
          </a:p>
          <a:p>
            <a:r>
              <a:rPr lang="es-ES" sz="1050" b="1" dirty="0">
                <a:solidFill>
                  <a:srgbClr val="0B2D39"/>
                </a:solidFill>
                <a:latin typeface="Helvetica"/>
                <a:cs typeface="Helvetica"/>
              </a:rPr>
              <a:t>Gastos Fijos</a:t>
            </a:r>
          </a:p>
        </p:txBody>
      </p:sp>
      <p:sp>
        <p:nvSpPr>
          <p:cNvPr id="36" name="CuadroTexto 35"/>
          <p:cNvSpPr txBox="1"/>
          <p:nvPr/>
        </p:nvSpPr>
        <p:spPr>
          <a:xfrm>
            <a:off x="6315382" y="2418541"/>
            <a:ext cx="748923" cy="253916"/>
          </a:xfrm>
          <a:prstGeom prst="rect">
            <a:avLst/>
          </a:prstGeom>
          <a:noFill/>
        </p:spPr>
        <p:txBody>
          <a:bodyPr wrap="none" rtlCol="0">
            <a:spAutoFit/>
          </a:bodyPr>
          <a:lstStyle/>
          <a:p>
            <a:r>
              <a:rPr lang="es-ES" sz="1050" dirty="0">
                <a:solidFill>
                  <a:srgbClr val="0B2D39"/>
                </a:solidFill>
                <a:latin typeface="Helvetica Light"/>
                <a:cs typeface="Helvetica Light"/>
              </a:rPr>
              <a:t>$459.500</a:t>
            </a:r>
          </a:p>
        </p:txBody>
      </p:sp>
      <p:sp>
        <p:nvSpPr>
          <p:cNvPr id="37" name="CuadroTexto 36"/>
          <p:cNvSpPr txBox="1"/>
          <p:nvPr/>
        </p:nvSpPr>
        <p:spPr>
          <a:xfrm>
            <a:off x="4998487" y="2767112"/>
            <a:ext cx="1423338" cy="276999"/>
          </a:xfrm>
          <a:prstGeom prst="rect">
            <a:avLst/>
          </a:prstGeom>
          <a:noFill/>
        </p:spPr>
        <p:txBody>
          <a:bodyPr wrap="none" rtlCol="0">
            <a:spAutoFit/>
          </a:bodyPr>
          <a:lstStyle/>
          <a:p>
            <a:r>
              <a:rPr lang="es-ES" sz="1200" b="1" dirty="0">
                <a:solidFill>
                  <a:schemeClr val="bg1"/>
                </a:solidFill>
                <a:latin typeface="Helvetica"/>
                <a:cs typeface="Helvetica"/>
              </a:rPr>
              <a:t>Gastos Variables</a:t>
            </a:r>
          </a:p>
        </p:txBody>
      </p:sp>
      <p:sp>
        <p:nvSpPr>
          <p:cNvPr id="38" name="CuadroTexto 37"/>
          <p:cNvSpPr txBox="1"/>
          <p:nvPr/>
        </p:nvSpPr>
        <p:spPr>
          <a:xfrm>
            <a:off x="6354478" y="2767112"/>
            <a:ext cx="586620" cy="276999"/>
          </a:xfrm>
          <a:prstGeom prst="rect">
            <a:avLst/>
          </a:prstGeom>
          <a:noFill/>
        </p:spPr>
        <p:txBody>
          <a:bodyPr wrap="none" rtlCol="0">
            <a:spAutoFit/>
          </a:bodyPr>
          <a:lstStyle/>
          <a:p>
            <a:r>
              <a:rPr lang="es-ES" sz="1200" dirty="0">
                <a:solidFill>
                  <a:schemeClr val="bg1"/>
                </a:solidFill>
                <a:latin typeface="Helvetica Light"/>
                <a:cs typeface="Helvetica Light"/>
              </a:rPr>
              <a:t>Enero</a:t>
            </a:r>
          </a:p>
        </p:txBody>
      </p:sp>
      <p:sp>
        <p:nvSpPr>
          <p:cNvPr id="39" name="CuadroTexto 38"/>
          <p:cNvSpPr txBox="1"/>
          <p:nvPr/>
        </p:nvSpPr>
        <p:spPr>
          <a:xfrm>
            <a:off x="6878241" y="2767112"/>
            <a:ext cx="723425" cy="276999"/>
          </a:xfrm>
          <a:prstGeom prst="rect">
            <a:avLst/>
          </a:prstGeom>
          <a:noFill/>
        </p:spPr>
        <p:txBody>
          <a:bodyPr wrap="none" rtlCol="0">
            <a:spAutoFit/>
          </a:bodyPr>
          <a:lstStyle/>
          <a:p>
            <a:r>
              <a:rPr lang="es-ES" sz="1200" dirty="0">
                <a:solidFill>
                  <a:schemeClr val="bg1"/>
                </a:solidFill>
                <a:latin typeface="Helvetica Light"/>
                <a:cs typeface="Helvetica Light"/>
              </a:rPr>
              <a:t>Febrero</a:t>
            </a:r>
          </a:p>
        </p:txBody>
      </p:sp>
      <p:sp>
        <p:nvSpPr>
          <p:cNvPr id="40" name="CuadroTexto 39"/>
          <p:cNvSpPr txBox="1"/>
          <p:nvPr/>
        </p:nvSpPr>
        <p:spPr>
          <a:xfrm>
            <a:off x="7513273" y="2767112"/>
            <a:ext cx="612165" cy="276999"/>
          </a:xfrm>
          <a:prstGeom prst="rect">
            <a:avLst/>
          </a:prstGeom>
          <a:noFill/>
        </p:spPr>
        <p:txBody>
          <a:bodyPr wrap="none" rtlCol="0">
            <a:spAutoFit/>
          </a:bodyPr>
          <a:lstStyle/>
          <a:p>
            <a:r>
              <a:rPr lang="es-ES" sz="1200" dirty="0">
                <a:solidFill>
                  <a:schemeClr val="bg1"/>
                </a:solidFill>
                <a:latin typeface="Helvetica Light"/>
                <a:cs typeface="Helvetica Light"/>
              </a:rPr>
              <a:t>Marzo</a:t>
            </a:r>
          </a:p>
        </p:txBody>
      </p:sp>
      <p:sp>
        <p:nvSpPr>
          <p:cNvPr id="42" name="CuadroTexto 41"/>
          <p:cNvSpPr txBox="1"/>
          <p:nvPr/>
        </p:nvSpPr>
        <p:spPr>
          <a:xfrm>
            <a:off x="4988410" y="3085753"/>
            <a:ext cx="748923" cy="253916"/>
          </a:xfrm>
          <a:prstGeom prst="rect">
            <a:avLst/>
          </a:prstGeom>
          <a:noFill/>
        </p:spPr>
        <p:txBody>
          <a:bodyPr wrap="none" rtlCol="0">
            <a:spAutoFit/>
          </a:bodyPr>
          <a:lstStyle/>
          <a:p>
            <a:r>
              <a:rPr lang="es-ES" sz="1050" dirty="0">
                <a:solidFill>
                  <a:srgbClr val="0B2D39"/>
                </a:solidFill>
                <a:latin typeface="Helvetica Light"/>
                <a:cs typeface="Helvetica Light"/>
              </a:rPr>
              <a:t>Diversión</a:t>
            </a:r>
          </a:p>
        </p:txBody>
      </p:sp>
      <p:sp>
        <p:nvSpPr>
          <p:cNvPr id="43" name="CuadroTexto 42"/>
          <p:cNvSpPr txBox="1"/>
          <p:nvPr/>
        </p:nvSpPr>
        <p:spPr>
          <a:xfrm>
            <a:off x="6315382" y="3085753"/>
            <a:ext cx="671979" cy="253916"/>
          </a:xfrm>
          <a:prstGeom prst="rect">
            <a:avLst/>
          </a:prstGeom>
          <a:noFill/>
        </p:spPr>
        <p:txBody>
          <a:bodyPr wrap="none" rtlCol="0">
            <a:spAutoFit/>
          </a:bodyPr>
          <a:lstStyle/>
          <a:p>
            <a:r>
              <a:rPr lang="es-ES" sz="1050" dirty="0">
                <a:solidFill>
                  <a:srgbClr val="0B2D39"/>
                </a:solidFill>
                <a:latin typeface="Helvetica Light"/>
                <a:cs typeface="Helvetica Light"/>
              </a:rPr>
              <a:t>$50.000</a:t>
            </a:r>
          </a:p>
        </p:txBody>
      </p:sp>
      <p:sp>
        <p:nvSpPr>
          <p:cNvPr id="44" name="CuadroTexto 43"/>
          <p:cNvSpPr txBox="1"/>
          <p:nvPr/>
        </p:nvSpPr>
        <p:spPr>
          <a:xfrm>
            <a:off x="4988410" y="3429701"/>
            <a:ext cx="518091" cy="253916"/>
          </a:xfrm>
          <a:prstGeom prst="rect">
            <a:avLst/>
          </a:prstGeom>
          <a:noFill/>
        </p:spPr>
        <p:txBody>
          <a:bodyPr wrap="none" rtlCol="0">
            <a:spAutoFit/>
          </a:bodyPr>
          <a:lstStyle/>
          <a:p>
            <a:r>
              <a:rPr lang="es-ES" sz="1050" dirty="0">
                <a:solidFill>
                  <a:srgbClr val="0B2D39"/>
                </a:solidFill>
                <a:latin typeface="Helvetica Light"/>
                <a:cs typeface="Helvetica Light"/>
              </a:rPr>
              <a:t>Otros</a:t>
            </a:r>
          </a:p>
        </p:txBody>
      </p:sp>
      <p:sp>
        <p:nvSpPr>
          <p:cNvPr id="45" name="CuadroTexto 44"/>
          <p:cNvSpPr txBox="1"/>
          <p:nvPr/>
        </p:nvSpPr>
        <p:spPr>
          <a:xfrm>
            <a:off x="6315382" y="3429701"/>
            <a:ext cx="748923" cy="253916"/>
          </a:xfrm>
          <a:prstGeom prst="rect">
            <a:avLst/>
          </a:prstGeom>
          <a:noFill/>
        </p:spPr>
        <p:txBody>
          <a:bodyPr wrap="none" rtlCol="0">
            <a:spAutoFit/>
          </a:bodyPr>
          <a:lstStyle/>
          <a:p>
            <a:r>
              <a:rPr lang="es-ES" sz="1050" dirty="0">
                <a:solidFill>
                  <a:srgbClr val="0B2D39"/>
                </a:solidFill>
                <a:latin typeface="Helvetica Light"/>
                <a:cs typeface="Helvetica Light"/>
              </a:rPr>
              <a:t>$100.000</a:t>
            </a:r>
          </a:p>
        </p:txBody>
      </p:sp>
      <p:sp>
        <p:nvSpPr>
          <p:cNvPr id="46" name="CuadroTexto 45"/>
          <p:cNvSpPr txBox="1"/>
          <p:nvPr/>
        </p:nvSpPr>
        <p:spPr>
          <a:xfrm>
            <a:off x="4996493" y="4402853"/>
            <a:ext cx="1184827" cy="415498"/>
          </a:xfrm>
          <a:prstGeom prst="rect">
            <a:avLst/>
          </a:prstGeom>
          <a:noFill/>
        </p:spPr>
        <p:txBody>
          <a:bodyPr wrap="none" rtlCol="0">
            <a:spAutoFit/>
          </a:bodyPr>
          <a:lstStyle/>
          <a:p>
            <a:r>
              <a:rPr lang="es-ES" sz="1050" b="1" dirty="0">
                <a:solidFill>
                  <a:srgbClr val="0B2D39"/>
                </a:solidFill>
                <a:latin typeface="Helvetica"/>
                <a:cs typeface="Helvetica"/>
              </a:rPr>
              <a:t>Total de Gastos </a:t>
            </a:r>
          </a:p>
          <a:p>
            <a:r>
              <a:rPr lang="es-ES" sz="1050" b="1" dirty="0">
                <a:solidFill>
                  <a:srgbClr val="0B2D39"/>
                </a:solidFill>
                <a:latin typeface="Helvetica"/>
                <a:cs typeface="Helvetica"/>
              </a:rPr>
              <a:t>Variables</a:t>
            </a:r>
          </a:p>
        </p:txBody>
      </p:sp>
      <p:sp>
        <p:nvSpPr>
          <p:cNvPr id="47" name="CuadroTexto 46"/>
          <p:cNvSpPr txBox="1"/>
          <p:nvPr/>
        </p:nvSpPr>
        <p:spPr>
          <a:xfrm>
            <a:off x="4996493" y="4764804"/>
            <a:ext cx="1333484" cy="415498"/>
          </a:xfrm>
          <a:prstGeom prst="rect">
            <a:avLst/>
          </a:prstGeom>
          <a:noFill/>
        </p:spPr>
        <p:txBody>
          <a:bodyPr wrap="none" rtlCol="0">
            <a:spAutoFit/>
          </a:bodyPr>
          <a:lstStyle/>
          <a:p>
            <a:r>
              <a:rPr lang="es-ES" sz="1050" b="1" dirty="0">
                <a:solidFill>
                  <a:srgbClr val="0B2D39"/>
                </a:solidFill>
                <a:latin typeface="Helvetica"/>
                <a:cs typeface="Helvetica"/>
              </a:rPr>
              <a:t>Total de Gastos</a:t>
            </a:r>
          </a:p>
          <a:p>
            <a:r>
              <a:rPr lang="es-ES" sz="1050" b="1" dirty="0">
                <a:solidFill>
                  <a:srgbClr val="0B2D39"/>
                </a:solidFill>
                <a:latin typeface="Helvetica"/>
                <a:cs typeface="Helvetica"/>
              </a:rPr>
              <a:t>(Fijos + Variables)</a:t>
            </a:r>
          </a:p>
        </p:txBody>
      </p:sp>
      <p:sp>
        <p:nvSpPr>
          <p:cNvPr id="48" name="CuadroTexto 47"/>
          <p:cNvSpPr txBox="1"/>
          <p:nvPr/>
        </p:nvSpPr>
        <p:spPr>
          <a:xfrm>
            <a:off x="6315382" y="4528526"/>
            <a:ext cx="748923" cy="253916"/>
          </a:xfrm>
          <a:prstGeom prst="rect">
            <a:avLst/>
          </a:prstGeom>
          <a:noFill/>
        </p:spPr>
        <p:txBody>
          <a:bodyPr wrap="none" rtlCol="0">
            <a:spAutoFit/>
          </a:bodyPr>
          <a:lstStyle/>
          <a:p>
            <a:r>
              <a:rPr lang="es-ES" sz="1050" dirty="0">
                <a:solidFill>
                  <a:srgbClr val="0B2D39"/>
                </a:solidFill>
                <a:latin typeface="Helvetica Light"/>
                <a:cs typeface="Helvetica Light"/>
              </a:rPr>
              <a:t>$150.000</a:t>
            </a:r>
          </a:p>
        </p:txBody>
      </p:sp>
      <p:sp>
        <p:nvSpPr>
          <p:cNvPr id="49" name="CuadroTexto 48"/>
          <p:cNvSpPr txBox="1"/>
          <p:nvPr/>
        </p:nvSpPr>
        <p:spPr>
          <a:xfrm>
            <a:off x="6315382" y="4872474"/>
            <a:ext cx="748923" cy="253916"/>
          </a:xfrm>
          <a:prstGeom prst="rect">
            <a:avLst/>
          </a:prstGeom>
          <a:noFill/>
        </p:spPr>
        <p:txBody>
          <a:bodyPr wrap="none" rtlCol="0">
            <a:spAutoFit/>
          </a:bodyPr>
          <a:lstStyle/>
          <a:p>
            <a:r>
              <a:rPr lang="es-ES" sz="1050" dirty="0">
                <a:solidFill>
                  <a:srgbClr val="0B2D39"/>
                </a:solidFill>
                <a:latin typeface="Helvetica Light"/>
                <a:cs typeface="Helvetica Light"/>
              </a:rPr>
              <a:t>$609.500</a:t>
            </a:r>
          </a:p>
        </p:txBody>
      </p:sp>
      <p:sp>
        <p:nvSpPr>
          <p:cNvPr id="51" name="CuadroTexto 50"/>
          <p:cNvSpPr txBox="1"/>
          <p:nvPr/>
        </p:nvSpPr>
        <p:spPr>
          <a:xfrm>
            <a:off x="5002071" y="5178940"/>
            <a:ext cx="1437826" cy="577081"/>
          </a:xfrm>
          <a:prstGeom prst="rect">
            <a:avLst/>
          </a:prstGeom>
          <a:noFill/>
        </p:spPr>
        <p:txBody>
          <a:bodyPr wrap="none" rtlCol="0">
            <a:spAutoFit/>
          </a:bodyPr>
          <a:lstStyle/>
          <a:p>
            <a:r>
              <a:rPr lang="es-ES" sz="1050" b="1" dirty="0">
                <a:solidFill>
                  <a:srgbClr val="0B2D39"/>
                </a:solidFill>
                <a:latin typeface="Helvetica"/>
                <a:cs typeface="Helvetica"/>
              </a:rPr>
              <a:t>= Dinero disponible</a:t>
            </a:r>
          </a:p>
          <a:p>
            <a:r>
              <a:rPr lang="es-ES" sz="1050" b="1" dirty="0">
                <a:solidFill>
                  <a:srgbClr val="0B2D39"/>
                </a:solidFill>
                <a:latin typeface="Helvetica"/>
                <a:cs typeface="Helvetica"/>
              </a:rPr>
              <a:t>(total de ingresos </a:t>
            </a:r>
          </a:p>
          <a:p>
            <a:r>
              <a:rPr lang="es-ES" sz="1050" b="1" dirty="0">
                <a:solidFill>
                  <a:srgbClr val="0B2D39"/>
                </a:solidFill>
                <a:latin typeface="Helvetica"/>
                <a:cs typeface="Helvetica"/>
              </a:rPr>
              <a:t>Total de gastos)</a:t>
            </a:r>
          </a:p>
        </p:txBody>
      </p:sp>
      <p:sp>
        <p:nvSpPr>
          <p:cNvPr id="52" name="CuadroTexto 51"/>
          <p:cNvSpPr txBox="1"/>
          <p:nvPr/>
        </p:nvSpPr>
        <p:spPr>
          <a:xfrm>
            <a:off x="6320960" y="5383984"/>
            <a:ext cx="671979" cy="253916"/>
          </a:xfrm>
          <a:prstGeom prst="rect">
            <a:avLst/>
          </a:prstGeom>
          <a:noFill/>
        </p:spPr>
        <p:txBody>
          <a:bodyPr wrap="none" rtlCol="0">
            <a:spAutoFit/>
          </a:bodyPr>
          <a:lstStyle/>
          <a:p>
            <a:r>
              <a:rPr lang="es-ES" sz="1050" dirty="0">
                <a:solidFill>
                  <a:srgbClr val="0B2D39"/>
                </a:solidFill>
                <a:latin typeface="Helvetica Light"/>
                <a:cs typeface="Helvetica Light"/>
              </a:rPr>
              <a:t>$50.500</a:t>
            </a:r>
          </a:p>
        </p:txBody>
      </p:sp>
      <p:sp>
        <p:nvSpPr>
          <p:cNvPr id="50" name="CuadroTexto 49"/>
          <p:cNvSpPr txBox="1"/>
          <p:nvPr/>
        </p:nvSpPr>
        <p:spPr>
          <a:xfrm>
            <a:off x="592409" y="3277966"/>
            <a:ext cx="4043273" cy="2285241"/>
          </a:xfrm>
          <a:prstGeom prst="rect">
            <a:avLst/>
          </a:prstGeom>
          <a:noFill/>
        </p:spPr>
        <p:txBody>
          <a:bodyPr wrap="square" rtlCol="0">
            <a:spAutoFit/>
          </a:bodyPr>
          <a:lstStyle/>
          <a:p>
            <a:pPr lvl="0"/>
            <a:r>
              <a:rPr lang="es-ES" sz="2000" dirty="0">
                <a:solidFill>
                  <a:srgbClr val="EAB94E"/>
                </a:solidFill>
                <a:latin typeface="Helvetica" charset="-52"/>
                <a:ea typeface="Helvetica" charset="-52"/>
                <a:cs typeface="Helvetica" charset="-52"/>
              </a:rPr>
              <a:t>Preguntas: </a:t>
            </a:r>
          </a:p>
          <a:p>
            <a:pPr lvl="0"/>
            <a:endParaRPr lang="es-ES" sz="1400" dirty="0">
              <a:latin typeface="Helvetica" charset="-52"/>
              <a:ea typeface="Helvetica" charset="-52"/>
              <a:cs typeface="Helvetica" charset="-52"/>
            </a:endParaRPr>
          </a:p>
          <a:p>
            <a:pPr marL="342900" lvl="0" indent="-342900">
              <a:buFont typeface="+mj-lt"/>
              <a:buAutoNum type="arabicPeriod"/>
            </a:pPr>
            <a:r>
              <a:rPr lang="es-ES" sz="1400" dirty="0">
                <a:solidFill>
                  <a:srgbClr val="0B2D39"/>
                </a:solidFill>
                <a:latin typeface="Helvetica" charset="-52"/>
                <a:ea typeface="Helvetica" charset="-52"/>
                <a:cs typeface="Helvetica" charset="-52"/>
              </a:rPr>
              <a:t>¿Consideran que está completa la información de la columna de gastos fijos? ¿Qué otras cosas añadirían?</a:t>
            </a:r>
          </a:p>
          <a:p>
            <a:pPr marL="342900" lvl="0" indent="-342900">
              <a:buFont typeface="+mj-lt"/>
              <a:buAutoNum type="arabicPeriod"/>
            </a:pPr>
            <a:endParaRPr lang="es-ES" sz="1400" dirty="0">
              <a:solidFill>
                <a:srgbClr val="0B2D39"/>
              </a:solidFill>
              <a:latin typeface="Helvetica" charset="-52"/>
              <a:ea typeface="Helvetica" charset="-52"/>
              <a:cs typeface="Helvetica" charset="-52"/>
            </a:endParaRPr>
          </a:p>
          <a:p>
            <a:pPr marL="342900" lvl="0" indent="-342900">
              <a:buFont typeface="+mj-lt"/>
              <a:buAutoNum type="arabicPeriod"/>
            </a:pPr>
            <a:r>
              <a:rPr lang="es-ES" sz="1400" dirty="0">
                <a:solidFill>
                  <a:srgbClr val="0B2D39"/>
                </a:solidFill>
                <a:latin typeface="Helvetica" charset="-52"/>
                <a:ea typeface="Helvetica" charset="-52"/>
                <a:cs typeface="Helvetica" charset="-52"/>
              </a:rPr>
              <a:t>¿Qué dificultades se pueden presentar cuando los gastos quedan así de generales?</a:t>
            </a:r>
          </a:p>
          <a:p>
            <a:endParaRPr lang="es-ES" sz="1050" dirty="0">
              <a:latin typeface="Helvetica" charset="-52"/>
              <a:ea typeface="Helvetica" charset="-52"/>
              <a:cs typeface="Helvetica" charset="-52"/>
            </a:endParaRPr>
          </a:p>
        </p:txBody>
      </p:sp>
      <p:sp>
        <p:nvSpPr>
          <p:cNvPr id="4" name="Marcador de número de diapositiva 3"/>
          <p:cNvSpPr>
            <a:spLocks noGrp="1"/>
          </p:cNvSpPr>
          <p:nvPr>
            <p:ph type="sldNum" sz="quarter" idx="12"/>
          </p:nvPr>
        </p:nvSpPr>
        <p:spPr/>
        <p:txBody>
          <a:bodyPr/>
          <a:lstStyle/>
          <a:p>
            <a:fld id="{9272C22C-0B60-D945-AA74-1F0C44F842C5}" type="slidenum">
              <a:rPr lang="es-ES" smtClean="0"/>
              <a:t>14</a:t>
            </a:fld>
            <a:endParaRPr lang="es-ES"/>
          </a:p>
        </p:txBody>
      </p:sp>
    </p:spTree>
    <p:extLst>
      <p:ext uri="{BB962C8B-B14F-4D97-AF65-F5344CB8AC3E}">
        <p14:creationId xmlns:p14="http://schemas.microsoft.com/office/powerpoint/2010/main" val="394737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720282" y="298873"/>
            <a:ext cx="4283148" cy="1384995"/>
          </a:xfrm>
          <a:prstGeom prst="rect">
            <a:avLst/>
          </a:prstGeom>
          <a:noFill/>
        </p:spPr>
        <p:txBody>
          <a:bodyPr wrap="square" rtlCol="0">
            <a:spAutoFit/>
          </a:bodyPr>
          <a:lstStyle/>
          <a:p>
            <a:r>
              <a:rPr lang="es-ES" sz="2800" b="1" dirty="0">
                <a:solidFill>
                  <a:srgbClr val="EAB94E"/>
                </a:solidFill>
                <a:latin typeface="Helvetica Light"/>
                <a:cs typeface="Helvetica Light"/>
              </a:rPr>
              <a:t>Actividad 3</a:t>
            </a:r>
            <a:r>
              <a:rPr lang="es-ES" sz="2800" b="1" dirty="0" smtClean="0">
                <a:solidFill>
                  <a:srgbClr val="EAB94E"/>
                </a:solidFill>
                <a:latin typeface="Helvetica Light"/>
                <a:cs typeface="Helvetica Light"/>
              </a:rPr>
              <a:t>: </a:t>
            </a:r>
          </a:p>
          <a:p>
            <a:endParaRPr lang="es-ES" sz="2800" b="1" dirty="0" smtClean="0">
              <a:solidFill>
                <a:srgbClr val="EAB94E"/>
              </a:solidFill>
              <a:latin typeface="Helvetica Light"/>
              <a:cs typeface="Helvetica Light"/>
            </a:endParaRPr>
          </a:p>
          <a:p>
            <a:r>
              <a:rPr lang="es-ES" sz="2800" dirty="0" smtClean="0">
                <a:solidFill>
                  <a:srgbClr val="EAB94E"/>
                </a:solidFill>
                <a:latin typeface="Helvetica Light"/>
                <a:cs typeface="Helvetica Light"/>
              </a:rPr>
              <a:t>Gastos </a:t>
            </a:r>
            <a:r>
              <a:rPr lang="es-ES" sz="2800" dirty="0">
                <a:solidFill>
                  <a:srgbClr val="EAB94E"/>
                </a:solidFill>
                <a:latin typeface="Helvetica Light"/>
                <a:cs typeface="Helvetica Light"/>
              </a:rPr>
              <a:t>Hormiga</a:t>
            </a:r>
            <a:endParaRPr lang="es-ES" sz="2800" b="1" dirty="0">
              <a:solidFill>
                <a:srgbClr val="EAB94E"/>
              </a:solidFill>
              <a:latin typeface="Helvetica"/>
              <a:cs typeface="Helvetica"/>
            </a:endParaRP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15</a:t>
            </a:fld>
            <a:endParaRPr lang="es-ES"/>
          </a:p>
        </p:txBody>
      </p:sp>
    </p:spTree>
    <p:extLst>
      <p:ext uri="{BB962C8B-B14F-4D97-AF65-F5344CB8AC3E}">
        <p14:creationId xmlns:p14="http://schemas.microsoft.com/office/powerpoint/2010/main" val="1352120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46491" y="1340686"/>
            <a:ext cx="4188940" cy="1323439"/>
          </a:xfrm>
          <a:prstGeom prst="rect">
            <a:avLst/>
          </a:prstGeom>
          <a:noFill/>
        </p:spPr>
        <p:txBody>
          <a:bodyPr wrap="square" rtlCol="0">
            <a:spAutoFit/>
          </a:bodyPr>
          <a:lstStyle/>
          <a:p>
            <a:pPr algn="just"/>
            <a:r>
              <a:rPr lang="es-ES" sz="1600" dirty="0">
                <a:solidFill>
                  <a:srgbClr val="0B2D39"/>
                </a:solidFill>
                <a:latin typeface="Helvetica Light"/>
                <a:cs typeface="Helvetica Light"/>
              </a:rPr>
              <a:t>Son aquellos pequeños gastos de los que casi no nos damos cuenta, pero que si los sumamos son una cantidad enorme. Algunos ejemplos son: dulces, gaseosas, tintos, chicles y empanadas, entre otros. </a:t>
            </a:r>
            <a:endParaRPr lang="es-CO" sz="1600" dirty="0">
              <a:solidFill>
                <a:srgbClr val="0B2D39"/>
              </a:solidFill>
              <a:latin typeface="Helvetica Light"/>
              <a:cs typeface="Helvetica Light"/>
            </a:endParaRPr>
          </a:p>
        </p:txBody>
      </p:sp>
      <p:sp>
        <p:nvSpPr>
          <p:cNvPr id="3" name="CuadroTexto 6"/>
          <p:cNvSpPr txBox="1"/>
          <p:nvPr/>
        </p:nvSpPr>
        <p:spPr>
          <a:xfrm>
            <a:off x="439451" y="617411"/>
            <a:ext cx="4683760" cy="584775"/>
          </a:xfrm>
          <a:prstGeom prst="rect">
            <a:avLst/>
          </a:prstGeom>
          <a:noFill/>
        </p:spPr>
        <p:txBody>
          <a:bodyPr wrap="square" rtlCol="0">
            <a:spAutoFit/>
          </a:bodyPr>
          <a:lstStyle/>
          <a:p>
            <a:pPr defTabSz="457200"/>
            <a:r>
              <a:rPr lang="es-CO" sz="3200" b="1" dirty="0">
                <a:solidFill>
                  <a:srgbClr val="EAB94E"/>
                </a:solidFill>
                <a:latin typeface="Helvetica"/>
                <a:cs typeface="Helvetica"/>
              </a:rPr>
              <a:t>Gastos Hormiga</a:t>
            </a:r>
            <a:r>
              <a:rPr lang="is-IS" sz="3200" b="1" dirty="0">
                <a:solidFill>
                  <a:srgbClr val="EAB94E"/>
                </a:solidFill>
                <a:latin typeface="Helvetica"/>
                <a:cs typeface="Helvetica"/>
              </a:rPr>
              <a:t>…</a:t>
            </a:r>
            <a:endParaRPr lang="es-CO" sz="1200" b="1" dirty="0">
              <a:solidFill>
                <a:srgbClr val="EAB94E"/>
              </a:solidFill>
              <a:latin typeface="Helvetica"/>
              <a:cs typeface="Helvetica"/>
            </a:endParaRPr>
          </a:p>
        </p:txBody>
      </p:sp>
      <p:graphicFrame>
        <p:nvGraphicFramePr>
          <p:cNvPr id="4" name="Tabla 3"/>
          <p:cNvGraphicFramePr>
            <a:graphicFrameLocks noGrp="1"/>
          </p:cNvGraphicFramePr>
          <p:nvPr>
            <p:extLst>
              <p:ext uri="{D42A27DB-BD31-4B8C-83A1-F6EECF244321}">
                <p14:modId xmlns:p14="http://schemas.microsoft.com/office/powerpoint/2010/main" val="1973849092"/>
              </p:ext>
            </p:extLst>
          </p:nvPr>
        </p:nvGraphicFramePr>
        <p:xfrm>
          <a:off x="592899" y="3902540"/>
          <a:ext cx="3896124" cy="1577340"/>
        </p:xfrm>
        <a:graphic>
          <a:graphicData uri="http://schemas.openxmlformats.org/drawingml/2006/table">
            <a:tbl>
              <a:tblPr firstRow="1" firstCol="1" bandRow="1">
                <a:tableStyleId>{5C22544A-7EE6-4342-B048-85BDC9FD1C3A}</a:tableStyleId>
              </a:tblPr>
              <a:tblGrid>
                <a:gridCol w="1284081">
                  <a:extLst>
                    <a:ext uri="{9D8B030D-6E8A-4147-A177-3AD203B41FA5}">
                      <a16:colId xmlns:a16="http://schemas.microsoft.com/office/drawing/2014/main" val="1083345832"/>
                    </a:ext>
                  </a:extLst>
                </a:gridCol>
                <a:gridCol w="1418032">
                  <a:extLst>
                    <a:ext uri="{9D8B030D-6E8A-4147-A177-3AD203B41FA5}">
                      <a16:colId xmlns:a16="http://schemas.microsoft.com/office/drawing/2014/main" val="3592985101"/>
                    </a:ext>
                  </a:extLst>
                </a:gridCol>
                <a:gridCol w="1194011">
                  <a:extLst>
                    <a:ext uri="{9D8B030D-6E8A-4147-A177-3AD203B41FA5}">
                      <a16:colId xmlns:a16="http://schemas.microsoft.com/office/drawing/2014/main" val="1266916623"/>
                    </a:ext>
                  </a:extLst>
                </a:gridCol>
              </a:tblGrid>
              <a:tr h="0">
                <a:tc>
                  <a:txBody>
                    <a:bodyPr/>
                    <a:lstStyle/>
                    <a:p>
                      <a:pPr algn="ctr">
                        <a:lnSpc>
                          <a:spcPct val="115000"/>
                        </a:lnSpc>
                        <a:spcAft>
                          <a:spcPts val="0"/>
                        </a:spcAft>
                      </a:pPr>
                      <a:r>
                        <a:rPr lang="es-CO" sz="1800" dirty="0">
                          <a:solidFill>
                            <a:schemeClr val="bg1"/>
                          </a:solidFill>
                          <a:effectLst/>
                        </a:rPr>
                        <a:t>Gasto</a:t>
                      </a:r>
                      <a:endPar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6D90"/>
                    </a:solidFill>
                  </a:tcPr>
                </a:tc>
                <a:tc>
                  <a:txBody>
                    <a:bodyPr/>
                    <a:lstStyle/>
                    <a:p>
                      <a:pPr algn="ctr">
                        <a:lnSpc>
                          <a:spcPct val="115000"/>
                        </a:lnSpc>
                        <a:spcAft>
                          <a:spcPts val="0"/>
                        </a:spcAft>
                      </a:pPr>
                      <a:r>
                        <a:rPr lang="es-CO" sz="1800" dirty="0">
                          <a:solidFill>
                            <a:schemeClr val="bg1"/>
                          </a:solidFill>
                          <a:effectLst/>
                        </a:rPr>
                        <a:t>Valor diario</a:t>
                      </a:r>
                      <a:endPar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6D90"/>
                    </a:solidFill>
                  </a:tcPr>
                </a:tc>
                <a:tc>
                  <a:txBody>
                    <a:bodyPr/>
                    <a:lstStyle/>
                    <a:p>
                      <a:pPr algn="ctr">
                        <a:lnSpc>
                          <a:spcPct val="115000"/>
                        </a:lnSpc>
                        <a:spcAft>
                          <a:spcPts val="0"/>
                        </a:spcAft>
                      </a:pPr>
                      <a:r>
                        <a:rPr lang="es-CO" sz="1800" dirty="0">
                          <a:solidFill>
                            <a:schemeClr val="bg1"/>
                          </a:solidFill>
                          <a:effectLst/>
                        </a:rPr>
                        <a:t>Valor mensual</a:t>
                      </a:r>
                      <a:endPar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6D90"/>
                    </a:solidFill>
                  </a:tcPr>
                </a:tc>
                <a:extLst>
                  <a:ext uri="{0D108BD9-81ED-4DB2-BD59-A6C34878D82A}">
                    <a16:rowId xmlns:a16="http://schemas.microsoft.com/office/drawing/2014/main" val="1620163509"/>
                  </a:ext>
                </a:extLst>
              </a:tr>
              <a:tr h="0">
                <a:tc>
                  <a:txBody>
                    <a:bodyPr/>
                    <a:lstStyle/>
                    <a:p>
                      <a:pPr algn="ctr">
                        <a:lnSpc>
                          <a:spcPct val="115000"/>
                        </a:lnSpc>
                        <a:spcAft>
                          <a:spcPts val="0"/>
                        </a:spcAft>
                      </a:pPr>
                      <a:r>
                        <a:rPr lang="es-CO" sz="1800" dirty="0">
                          <a:solidFill>
                            <a:schemeClr val="bg1"/>
                          </a:solidFill>
                          <a:effectLst/>
                        </a:rPr>
                        <a:t> Gaseosas</a:t>
                      </a:r>
                      <a:endPar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6D90"/>
                    </a:solidFill>
                  </a:tcPr>
                </a:tc>
                <a:tc>
                  <a:txBody>
                    <a:bodyPr/>
                    <a:lstStyle/>
                    <a:p>
                      <a:pPr algn="ctr">
                        <a:lnSpc>
                          <a:spcPct val="115000"/>
                        </a:lnSpc>
                        <a:spcAft>
                          <a:spcPts val="0"/>
                        </a:spcAft>
                      </a:pPr>
                      <a:r>
                        <a:rPr lang="es-CO" sz="1800" dirty="0">
                          <a:solidFill>
                            <a:schemeClr val="bg1"/>
                          </a:solidFill>
                          <a:effectLst/>
                        </a:rPr>
                        <a:t>2.200</a:t>
                      </a:r>
                      <a:endPar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6D90"/>
                    </a:solidFill>
                  </a:tcPr>
                </a:tc>
                <a:tc>
                  <a:txBody>
                    <a:bodyPr/>
                    <a:lstStyle/>
                    <a:p>
                      <a:pPr algn="ctr">
                        <a:lnSpc>
                          <a:spcPct val="115000"/>
                        </a:lnSpc>
                        <a:spcAft>
                          <a:spcPts val="0"/>
                        </a:spcAft>
                      </a:pPr>
                      <a:r>
                        <a:rPr lang="es-CO" sz="1800" dirty="0">
                          <a:solidFill>
                            <a:schemeClr val="bg1"/>
                          </a:solidFill>
                          <a:effectLst/>
                        </a:rPr>
                        <a:t>55.000</a:t>
                      </a:r>
                      <a:endPar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6D90"/>
                    </a:solidFill>
                  </a:tcPr>
                </a:tc>
                <a:extLst>
                  <a:ext uri="{0D108BD9-81ED-4DB2-BD59-A6C34878D82A}">
                    <a16:rowId xmlns:a16="http://schemas.microsoft.com/office/drawing/2014/main" val="953671593"/>
                  </a:ext>
                </a:extLst>
              </a:tr>
              <a:tr h="0">
                <a:tc>
                  <a:txBody>
                    <a:bodyPr/>
                    <a:lstStyle/>
                    <a:p>
                      <a:pPr algn="ctr">
                        <a:lnSpc>
                          <a:spcPct val="115000"/>
                        </a:lnSpc>
                        <a:spcAft>
                          <a:spcPts val="0"/>
                        </a:spcAft>
                      </a:pPr>
                      <a:r>
                        <a:rPr lang="es-CO" sz="1800" dirty="0">
                          <a:solidFill>
                            <a:schemeClr val="bg1"/>
                          </a:solidFill>
                          <a:effectLst/>
                        </a:rPr>
                        <a:t> Empanadas</a:t>
                      </a:r>
                      <a:endPar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6D90"/>
                    </a:solidFill>
                  </a:tcPr>
                </a:tc>
                <a:tc>
                  <a:txBody>
                    <a:bodyPr/>
                    <a:lstStyle/>
                    <a:p>
                      <a:pPr algn="ctr">
                        <a:lnSpc>
                          <a:spcPct val="115000"/>
                        </a:lnSpc>
                        <a:spcAft>
                          <a:spcPts val="0"/>
                        </a:spcAft>
                      </a:pPr>
                      <a:r>
                        <a:rPr lang="es-CO" sz="1800" dirty="0">
                          <a:solidFill>
                            <a:schemeClr val="bg1"/>
                          </a:solidFill>
                          <a:effectLst/>
                        </a:rPr>
                        <a:t> </a:t>
                      </a:r>
                      <a:endPar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6D90"/>
                    </a:solidFill>
                  </a:tcPr>
                </a:tc>
                <a:tc>
                  <a:txBody>
                    <a:bodyPr/>
                    <a:lstStyle/>
                    <a:p>
                      <a:pPr algn="ctr">
                        <a:lnSpc>
                          <a:spcPct val="115000"/>
                        </a:lnSpc>
                        <a:spcAft>
                          <a:spcPts val="0"/>
                        </a:spcAft>
                      </a:pPr>
                      <a:r>
                        <a:rPr lang="es-CO" sz="1800" dirty="0">
                          <a:solidFill>
                            <a:schemeClr val="bg1"/>
                          </a:solidFill>
                          <a:effectLst/>
                        </a:rPr>
                        <a:t> </a:t>
                      </a:r>
                      <a:endPar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6D90"/>
                    </a:solidFill>
                  </a:tcPr>
                </a:tc>
                <a:extLst>
                  <a:ext uri="{0D108BD9-81ED-4DB2-BD59-A6C34878D82A}">
                    <a16:rowId xmlns:a16="http://schemas.microsoft.com/office/drawing/2014/main" val="1242488376"/>
                  </a:ext>
                </a:extLst>
              </a:tr>
              <a:tr h="0">
                <a:tc>
                  <a:txBody>
                    <a:bodyPr/>
                    <a:lstStyle/>
                    <a:p>
                      <a:pPr algn="ctr">
                        <a:lnSpc>
                          <a:spcPct val="115000"/>
                        </a:lnSpc>
                        <a:spcAft>
                          <a:spcPts val="0"/>
                        </a:spcAft>
                      </a:pPr>
                      <a:r>
                        <a:rPr lang="es-CO" sz="1800" dirty="0">
                          <a:solidFill>
                            <a:schemeClr val="bg1"/>
                          </a:solidFill>
                          <a:effectLst/>
                        </a:rPr>
                        <a:t> Taxis</a:t>
                      </a:r>
                      <a:endPar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6D90"/>
                    </a:solidFill>
                  </a:tcPr>
                </a:tc>
                <a:tc>
                  <a:txBody>
                    <a:bodyPr/>
                    <a:lstStyle/>
                    <a:p>
                      <a:pPr algn="ctr">
                        <a:lnSpc>
                          <a:spcPct val="115000"/>
                        </a:lnSpc>
                        <a:spcAft>
                          <a:spcPts val="0"/>
                        </a:spcAft>
                      </a:pPr>
                      <a:r>
                        <a:rPr lang="es-CO" sz="1800" dirty="0">
                          <a:solidFill>
                            <a:schemeClr val="bg1"/>
                          </a:solidFill>
                          <a:effectLst/>
                        </a:rPr>
                        <a:t> </a:t>
                      </a:r>
                      <a:endPar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6D90"/>
                    </a:solidFill>
                  </a:tcPr>
                </a:tc>
                <a:tc>
                  <a:txBody>
                    <a:bodyPr/>
                    <a:lstStyle/>
                    <a:p>
                      <a:pPr algn="ctr">
                        <a:lnSpc>
                          <a:spcPct val="115000"/>
                        </a:lnSpc>
                        <a:spcAft>
                          <a:spcPts val="0"/>
                        </a:spcAft>
                      </a:pPr>
                      <a:r>
                        <a:rPr lang="es-CO" sz="1800" dirty="0">
                          <a:solidFill>
                            <a:schemeClr val="bg1"/>
                          </a:solidFill>
                          <a:effectLst/>
                        </a:rPr>
                        <a:t> </a:t>
                      </a:r>
                      <a:endPar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196D90"/>
                    </a:solidFill>
                  </a:tcPr>
                </a:tc>
                <a:extLst>
                  <a:ext uri="{0D108BD9-81ED-4DB2-BD59-A6C34878D82A}">
                    <a16:rowId xmlns:a16="http://schemas.microsoft.com/office/drawing/2014/main" val="4287176114"/>
                  </a:ext>
                </a:extLst>
              </a:tr>
            </a:tbl>
          </a:graphicData>
        </a:graphic>
      </p:graphicFrame>
      <p:sp>
        <p:nvSpPr>
          <p:cNvPr id="5" name="Rectángulo 4"/>
          <p:cNvSpPr/>
          <p:nvPr/>
        </p:nvSpPr>
        <p:spPr>
          <a:xfrm>
            <a:off x="254961" y="2979211"/>
            <a:ext cx="4572000" cy="646331"/>
          </a:xfrm>
          <a:prstGeom prst="rect">
            <a:avLst/>
          </a:prstGeom>
        </p:spPr>
        <p:txBody>
          <a:bodyPr>
            <a:spAutoFit/>
          </a:bodyPr>
          <a:lstStyle/>
          <a:p>
            <a:pPr algn="ctr"/>
            <a:r>
              <a:rPr lang="es-ES" dirty="0">
                <a:solidFill>
                  <a:srgbClr val="0B2D39"/>
                </a:solidFill>
                <a:latin typeface="Helvetica" charset="-52"/>
                <a:ea typeface="Helvetica" charset="-52"/>
                <a:cs typeface="Helvetica" charset="-52"/>
              </a:rPr>
              <a:t>¿En una semana cuántos de estos gastos tienen?</a:t>
            </a:r>
          </a:p>
        </p:txBody>
      </p:sp>
      <p:sp>
        <p:nvSpPr>
          <p:cNvPr id="8" name="Marcador de número de diapositiva 7"/>
          <p:cNvSpPr>
            <a:spLocks noGrp="1"/>
          </p:cNvSpPr>
          <p:nvPr>
            <p:ph type="sldNum" sz="quarter" idx="12"/>
          </p:nvPr>
        </p:nvSpPr>
        <p:spPr/>
        <p:txBody>
          <a:bodyPr/>
          <a:lstStyle/>
          <a:p>
            <a:fld id="{9272C22C-0B60-D945-AA74-1F0C44F842C5}" type="slidenum">
              <a:rPr lang="es-ES" smtClean="0"/>
              <a:t>16</a:t>
            </a:fld>
            <a:endParaRPr lang="es-ES"/>
          </a:p>
        </p:txBody>
      </p:sp>
    </p:spTree>
    <p:extLst>
      <p:ext uri="{BB962C8B-B14F-4D97-AF65-F5344CB8AC3E}">
        <p14:creationId xmlns:p14="http://schemas.microsoft.com/office/powerpoint/2010/main" val="3010443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021490" y="595435"/>
            <a:ext cx="4283148" cy="1384995"/>
          </a:xfrm>
          <a:prstGeom prst="rect">
            <a:avLst/>
          </a:prstGeom>
          <a:noFill/>
        </p:spPr>
        <p:txBody>
          <a:bodyPr wrap="square" rtlCol="0">
            <a:spAutoFit/>
          </a:bodyPr>
          <a:lstStyle/>
          <a:p>
            <a:r>
              <a:rPr lang="es-ES" sz="2800" b="1" dirty="0">
                <a:solidFill>
                  <a:srgbClr val="EAB94E"/>
                </a:solidFill>
                <a:latin typeface="Helvetica Light"/>
                <a:cs typeface="Helvetica Light"/>
              </a:rPr>
              <a:t>Actividad 4</a:t>
            </a:r>
            <a:r>
              <a:rPr lang="es-ES" sz="2800" b="1" dirty="0" smtClean="0">
                <a:solidFill>
                  <a:srgbClr val="EAB94E"/>
                </a:solidFill>
                <a:latin typeface="Helvetica Light"/>
                <a:cs typeface="Helvetica Light"/>
              </a:rPr>
              <a:t>:</a:t>
            </a:r>
          </a:p>
          <a:p>
            <a:endParaRPr lang="es-ES" sz="2800" b="1" dirty="0" smtClean="0">
              <a:solidFill>
                <a:srgbClr val="EAB94E"/>
              </a:solidFill>
              <a:latin typeface="Helvetica Light"/>
              <a:cs typeface="Helvetica Light"/>
            </a:endParaRPr>
          </a:p>
          <a:p>
            <a:r>
              <a:rPr lang="es-ES" sz="2800" dirty="0" smtClean="0">
                <a:solidFill>
                  <a:srgbClr val="EAB94E"/>
                </a:solidFill>
                <a:latin typeface="Helvetica Light"/>
                <a:cs typeface="Helvetica Light"/>
              </a:rPr>
              <a:t>Mi </a:t>
            </a:r>
            <a:r>
              <a:rPr lang="es-ES" sz="2800" dirty="0">
                <a:solidFill>
                  <a:srgbClr val="EAB94E"/>
                </a:solidFill>
                <a:latin typeface="Helvetica Light"/>
                <a:cs typeface="Helvetica Light"/>
              </a:rPr>
              <a:t>Presupuesto</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17</a:t>
            </a:fld>
            <a:endParaRPr lang="es-ES"/>
          </a:p>
        </p:txBody>
      </p:sp>
    </p:spTree>
    <p:extLst>
      <p:ext uri="{BB962C8B-B14F-4D97-AF65-F5344CB8AC3E}">
        <p14:creationId xmlns:p14="http://schemas.microsoft.com/office/powerpoint/2010/main" val="279142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70787" y="288003"/>
            <a:ext cx="1185165" cy="276999"/>
          </a:xfrm>
          <a:prstGeom prst="rect">
            <a:avLst/>
          </a:prstGeom>
          <a:noFill/>
        </p:spPr>
        <p:txBody>
          <a:bodyPr wrap="none" rtlCol="0">
            <a:spAutoFit/>
          </a:bodyPr>
          <a:lstStyle/>
          <a:p>
            <a:r>
              <a:rPr lang="es-ES" sz="1200" b="1" dirty="0">
                <a:solidFill>
                  <a:schemeClr val="bg1"/>
                </a:solidFill>
                <a:latin typeface="Helvetica"/>
                <a:cs typeface="Helvetica"/>
              </a:rPr>
              <a:t>Ingresos fijos</a:t>
            </a:r>
          </a:p>
        </p:txBody>
      </p:sp>
      <p:sp>
        <p:nvSpPr>
          <p:cNvPr id="8" name="CuadroTexto 7"/>
          <p:cNvSpPr txBox="1"/>
          <p:nvPr/>
        </p:nvSpPr>
        <p:spPr>
          <a:xfrm>
            <a:off x="2297338" y="288003"/>
            <a:ext cx="586620" cy="276999"/>
          </a:xfrm>
          <a:prstGeom prst="rect">
            <a:avLst/>
          </a:prstGeom>
          <a:noFill/>
        </p:spPr>
        <p:txBody>
          <a:bodyPr wrap="none" rtlCol="0">
            <a:spAutoFit/>
          </a:bodyPr>
          <a:lstStyle/>
          <a:p>
            <a:r>
              <a:rPr lang="es-ES" sz="1200" dirty="0">
                <a:solidFill>
                  <a:schemeClr val="bg1"/>
                </a:solidFill>
                <a:latin typeface="Helvetica Light"/>
                <a:cs typeface="Helvetica Light"/>
              </a:rPr>
              <a:t>Enero</a:t>
            </a:r>
          </a:p>
        </p:txBody>
      </p:sp>
      <p:sp>
        <p:nvSpPr>
          <p:cNvPr id="9" name="CuadroTexto 8"/>
          <p:cNvSpPr txBox="1"/>
          <p:nvPr/>
        </p:nvSpPr>
        <p:spPr>
          <a:xfrm>
            <a:off x="2821101" y="288003"/>
            <a:ext cx="723425" cy="276999"/>
          </a:xfrm>
          <a:prstGeom prst="rect">
            <a:avLst/>
          </a:prstGeom>
          <a:noFill/>
        </p:spPr>
        <p:txBody>
          <a:bodyPr wrap="none" rtlCol="0">
            <a:spAutoFit/>
          </a:bodyPr>
          <a:lstStyle/>
          <a:p>
            <a:r>
              <a:rPr lang="es-ES" sz="1200" dirty="0">
                <a:solidFill>
                  <a:schemeClr val="bg1"/>
                </a:solidFill>
                <a:latin typeface="Helvetica Light"/>
                <a:cs typeface="Helvetica Light"/>
              </a:rPr>
              <a:t>Febrero</a:t>
            </a:r>
          </a:p>
        </p:txBody>
      </p:sp>
      <p:sp>
        <p:nvSpPr>
          <p:cNvPr id="10" name="CuadroTexto 9"/>
          <p:cNvSpPr txBox="1"/>
          <p:nvPr/>
        </p:nvSpPr>
        <p:spPr>
          <a:xfrm>
            <a:off x="3456133" y="288003"/>
            <a:ext cx="612165" cy="276999"/>
          </a:xfrm>
          <a:prstGeom prst="rect">
            <a:avLst/>
          </a:prstGeom>
          <a:noFill/>
        </p:spPr>
        <p:txBody>
          <a:bodyPr wrap="none" rtlCol="0">
            <a:spAutoFit/>
          </a:bodyPr>
          <a:lstStyle/>
          <a:p>
            <a:r>
              <a:rPr lang="es-ES" sz="1200" dirty="0">
                <a:solidFill>
                  <a:schemeClr val="bg1"/>
                </a:solidFill>
                <a:latin typeface="Helvetica Light"/>
                <a:cs typeface="Helvetica Light"/>
              </a:rPr>
              <a:t>Marzo</a:t>
            </a:r>
          </a:p>
        </p:txBody>
      </p:sp>
      <p:sp>
        <p:nvSpPr>
          <p:cNvPr id="13" name="CuadroTexto 12"/>
          <p:cNvSpPr txBox="1"/>
          <p:nvPr/>
        </p:nvSpPr>
        <p:spPr>
          <a:xfrm>
            <a:off x="870787" y="1637335"/>
            <a:ext cx="1544789" cy="276999"/>
          </a:xfrm>
          <a:prstGeom prst="rect">
            <a:avLst/>
          </a:prstGeom>
          <a:noFill/>
        </p:spPr>
        <p:txBody>
          <a:bodyPr wrap="none" rtlCol="0">
            <a:spAutoFit/>
          </a:bodyPr>
          <a:lstStyle/>
          <a:p>
            <a:r>
              <a:rPr lang="es-ES" sz="1200" b="1" dirty="0">
                <a:solidFill>
                  <a:schemeClr val="bg1"/>
                </a:solidFill>
                <a:latin typeface="Helvetica"/>
                <a:cs typeface="Helvetica"/>
              </a:rPr>
              <a:t>Ingresos Variables</a:t>
            </a:r>
          </a:p>
        </p:txBody>
      </p:sp>
      <p:sp>
        <p:nvSpPr>
          <p:cNvPr id="14" name="CuadroTexto 13"/>
          <p:cNvSpPr txBox="1"/>
          <p:nvPr/>
        </p:nvSpPr>
        <p:spPr>
          <a:xfrm>
            <a:off x="2297338" y="1637335"/>
            <a:ext cx="586620" cy="276999"/>
          </a:xfrm>
          <a:prstGeom prst="rect">
            <a:avLst/>
          </a:prstGeom>
          <a:noFill/>
        </p:spPr>
        <p:txBody>
          <a:bodyPr wrap="none" rtlCol="0">
            <a:spAutoFit/>
          </a:bodyPr>
          <a:lstStyle/>
          <a:p>
            <a:r>
              <a:rPr lang="es-ES" sz="1200" dirty="0">
                <a:solidFill>
                  <a:schemeClr val="bg1"/>
                </a:solidFill>
                <a:latin typeface="Helvetica Light"/>
                <a:cs typeface="Helvetica Light"/>
              </a:rPr>
              <a:t>Enero</a:t>
            </a:r>
          </a:p>
        </p:txBody>
      </p:sp>
      <p:sp>
        <p:nvSpPr>
          <p:cNvPr id="15" name="CuadroTexto 14"/>
          <p:cNvSpPr txBox="1"/>
          <p:nvPr/>
        </p:nvSpPr>
        <p:spPr>
          <a:xfrm>
            <a:off x="2821101" y="1637335"/>
            <a:ext cx="723425" cy="276999"/>
          </a:xfrm>
          <a:prstGeom prst="rect">
            <a:avLst/>
          </a:prstGeom>
          <a:noFill/>
        </p:spPr>
        <p:txBody>
          <a:bodyPr wrap="none" rtlCol="0">
            <a:spAutoFit/>
          </a:bodyPr>
          <a:lstStyle/>
          <a:p>
            <a:r>
              <a:rPr lang="es-ES" sz="1200" dirty="0">
                <a:solidFill>
                  <a:schemeClr val="bg1"/>
                </a:solidFill>
                <a:latin typeface="Helvetica Light"/>
                <a:cs typeface="Helvetica Light"/>
              </a:rPr>
              <a:t>Febrero</a:t>
            </a:r>
          </a:p>
        </p:txBody>
      </p:sp>
      <p:sp>
        <p:nvSpPr>
          <p:cNvPr id="16" name="CuadroTexto 15"/>
          <p:cNvSpPr txBox="1"/>
          <p:nvPr/>
        </p:nvSpPr>
        <p:spPr>
          <a:xfrm>
            <a:off x="3456133" y="1637335"/>
            <a:ext cx="612165" cy="276999"/>
          </a:xfrm>
          <a:prstGeom prst="rect">
            <a:avLst/>
          </a:prstGeom>
          <a:noFill/>
        </p:spPr>
        <p:txBody>
          <a:bodyPr wrap="none" rtlCol="0">
            <a:spAutoFit/>
          </a:bodyPr>
          <a:lstStyle/>
          <a:p>
            <a:r>
              <a:rPr lang="es-ES" sz="1200" dirty="0">
                <a:solidFill>
                  <a:schemeClr val="bg1"/>
                </a:solidFill>
                <a:latin typeface="Helvetica Light"/>
                <a:cs typeface="Helvetica Light"/>
              </a:rPr>
              <a:t>Marzo</a:t>
            </a:r>
          </a:p>
        </p:txBody>
      </p:sp>
      <p:sp>
        <p:nvSpPr>
          <p:cNvPr id="21" name="CuadroTexto 20"/>
          <p:cNvSpPr txBox="1"/>
          <p:nvPr/>
        </p:nvSpPr>
        <p:spPr>
          <a:xfrm>
            <a:off x="949341" y="2642508"/>
            <a:ext cx="1316802" cy="253916"/>
          </a:xfrm>
          <a:prstGeom prst="rect">
            <a:avLst/>
          </a:prstGeom>
          <a:noFill/>
        </p:spPr>
        <p:txBody>
          <a:bodyPr wrap="none" rtlCol="0">
            <a:spAutoFit/>
          </a:bodyPr>
          <a:lstStyle/>
          <a:p>
            <a:r>
              <a:rPr lang="es-ES" sz="1050" b="1" dirty="0">
                <a:solidFill>
                  <a:srgbClr val="0B2D39"/>
                </a:solidFill>
                <a:latin typeface="Helvetica"/>
                <a:cs typeface="Helvetica"/>
              </a:rPr>
              <a:t>Total de ingresos</a:t>
            </a:r>
          </a:p>
        </p:txBody>
      </p:sp>
      <p:sp>
        <p:nvSpPr>
          <p:cNvPr id="23" name="CuadroTexto 22"/>
          <p:cNvSpPr txBox="1"/>
          <p:nvPr/>
        </p:nvSpPr>
        <p:spPr>
          <a:xfrm>
            <a:off x="4972027" y="288003"/>
            <a:ext cx="1108221" cy="276999"/>
          </a:xfrm>
          <a:prstGeom prst="rect">
            <a:avLst/>
          </a:prstGeom>
          <a:noFill/>
        </p:spPr>
        <p:txBody>
          <a:bodyPr wrap="none" rtlCol="0">
            <a:spAutoFit/>
          </a:bodyPr>
          <a:lstStyle/>
          <a:p>
            <a:r>
              <a:rPr lang="es-ES" sz="1200" b="1" dirty="0">
                <a:solidFill>
                  <a:schemeClr val="bg1"/>
                </a:solidFill>
                <a:latin typeface="Helvetica"/>
                <a:cs typeface="Helvetica"/>
              </a:rPr>
              <a:t>Gastos Fijos</a:t>
            </a:r>
          </a:p>
        </p:txBody>
      </p:sp>
      <p:sp>
        <p:nvSpPr>
          <p:cNvPr id="35" name="CuadroTexto 34"/>
          <p:cNvSpPr txBox="1"/>
          <p:nvPr/>
        </p:nvSpPr>
        <p:spPr>
          <a:xfrm>
            <a:off x="4988410" y="2339170"/>
            <a:ext cx="1020015" cy="415498"/>
          </a:xfrm>
          <a:prstGeom prst="rect">
            <a:avLst/>
          </a:prstGeom>
          <a:noFill/>
        </p:spPr>
        <p:txBody>
          <a:bodyPr wrap="none" rtlCol="0">
            <a:spAutoFit/>
          </a:bodyPr>
          <a:lstStyle/>
          <a:p>
            <a:r>
              <a:rPr lang="es-ES" sz="1050" b="1" dirty="0">
                <a:solidFill>
                  <a:srgbClr val="0B2D39"/>
                </a:solidFill>
                <a:latin typeface="Helvetica"/>
                <a:cs typeface="Helvetica"/>
              </a:rPr>
              <a:t>Total de </a:t>
            </a:r>
          </a:p>
          <a:p>
            <a:r>
              <a:rPr lang="es-ES" sz="1050" b="1" dirty="0">
                <a:solidFill>
                  <a:srgbClr val="0B2D39"/>
                </a:solidFill>
                <a:latin typeface="Helvetica"/>
                <a:cs typeface="Helvetica"/>
              </a:rPr>
              <a:t>Gastos Fijos</a:t>
            </a:r>
          </a:p>
        </p:txBody>
      </p:sp>
      <p:sp>
        <p:nvSpPr>
          <p:cNvPr id="37" name="CuadroTexto 36"/>
          <p:cNvSpPr txBox="1"/>
          <p:nvPr/>
        </p:nvSpPr>
        <p:spPr>
          <a:xfrm>
            <a:off x="4998487" y="2767112"/>
            <a:ext cx="1423338" cy="276999"/>
          </a:xfrm>
          <a:prstGeom prst="rect">
            <a:avLst/>
          </a:prstGeom>
          <a:noFill/>
        </p:spPr>
        <p:txBody>
          <a:bodyPr wrap="none" rtlCol="0">
            <a:spAutoFit/>
          </a:bodyPr>
          <a:lstStyle/>
          <a:p>
            <a:r>
              <a:rPr lang="es-ES" sz="1200" b="1" dirty="0">
                <a:solidFill>
                  <a:schemeClr val="bg1"/>
                </a:solidFill>
                <a:latin typeface="Helvetica"/>
                <a:cs typeface="Helvetica"/>
              </a:rPr>
              <a:t>Gastos Variables</a:t>
            </a:r>
          </a:p>
        </p:txBody>
      </p:sp>
      <p:sp>
        <p:nvSpPr>
          <p:cNvPr id="38" name="CuadroTexto 37"/>
          <p:cNvSpPr txBox="1"/>
          <p:nvPr/>
        </p:nvSpPr>
        <p:spPr>
          <a:xfrm>
            <a:off x="6354478" y="2767112"/>
            <a:ext cx="586620" cy="276999"/>
          </a:xfrm>
          <a:prstGeom prst="rect">
            <a:avLst/>
          </a:prstGeom>
          <a:noFill/>
        </p:spPr>
        <p:txBody>
          <a:bodyPr wrap="none" rtlCol="0">
            <a:spAutoFit/>
          </a:bodyPr>
          <a:lstStyle/>
          <a:p>
            <a:r>
              <a:rPr lang="es-ES" sz="1200" dirty="0">
                <a:solidFill>
                  <a:schemeClr val="bg1"/>
                </a:solidFill>
                <a:latin typeface="Helvetica Light"/>
                <a:cs typeface="Helvetica Light"/>
              </a:rPr>
              <a:t>Enero</a:t>
            </a:r>
          </a:p>
        </p:txBody>
      </p:sp>
      <p:sp>
        <p:nvSpPr>
          <p:cNvPr id="39" name="CuadroTexto 38"/>
          <p:cNvSpPr txBox="1"/>
          <p:nvPr/>
        </p:nvSpPr>
        <p:spPr>
          <a:xfrm>
            <a:off x="6878241" y="2767112"/>
            <a:ext cx="723425" cy="276999"/>
          </a:xfrm>
          <a:prstGeom prst="rect">
            <a:avLst/>
          </a:prstGeom>
          <a:noFill/>
        </p:spPr>
        <p:txBody>
          <a:bodyPr wrap="none" rtlCol="0">
            <a:spAutoFit/>
          </a:bodyPr>
          <a:lstStyle/>
          <a:p>
            <a:r>
              <a:rPr lang="es-ES" sz="1200" dirty="0">
                <a:solidFill>
                  <a:schemeClr val="bg1"/>
                </a:solidFill>
                <a:latin typeface="Helvetica Light"/>
                <a:cs typeface="Helvetica Light"/>
              </a:rPr>
              <a:t>Febrero</a:t>
            </a:r>
          </a:p>
        </p:txBody>
      </p:sp>
      <p:sp>
        <p:nvSpPr>
          <p:cNvPr id="40" name="CuadroTexto 39"/>
          <p:cNvSpPr txBox="1"/>
          <p:nvPr/>
        </p:nvSpPr>
        <p:spPr>
          <a:xfrm>
            <a:off x="7513273" y="2767112"/>
            <a:ext cx="612165" cy="276999"/>
          </a:xfrm>
          <a:prstGeom prst="rect">
            <a:avLst/>
          </a:prstGeom>
          <a:noFill/>
        </p:spPr>
        <p:txBody>
          <a:bodyPr wrap="none" rtlCol="0">
            <a:spAutoFit/>
          </a:bodyPr>
          <a:lstStyle/>
          <a:p>
            <a:r>
              <a:rPr lang="es-ES" sz="1200" dirty="0">
                <a:solidFill>
                  <a:schemeClr val="bg1"/>
                </a:solidFill>
                <a:latin typeface="Helvetica Light"/>
                <a:cs typeface="Helvetica Light"/>
              </a:rPr>
              <a:t>Marzo</a:t>
            </a:r>
          </a:p>
        </p:txBody>
      </p:sp>
      <p:sp>
        <p:nvSpPr>
          <p:cNvPr id="46" name="CuadroTexto 45"/>
          <p:cNvSpPr txBox="1"/>
          <p:nvPr/>
        </p:nvSpPr>
        <p:spPr>
          <a:xfrm>
            <a:off x="4996493" y="4402853"/>
            <a:ext cx="1184827" cy="415498"/>
          </a:xfrm>
          <a:prstGeom prst="rect">
            <a:avLst/>
          </a:prstGeom>
          <a:noFill/>
        </p:spPr>
        <p:txBody>
          <a:bodyPr wrap="none" rtlCol="0">
            <a:spAutoFit/>
          </a:bodyPr>
          <a:lstStyle/>
          <a:p>
            <a:r>
              <a:rPr lang="es-ES" sz="1050" b="1" dirty="0">
                <a:solidFill>
                  <a:srgbClr val="0B2D39"/>
                </a:solidFill>
                <a:latin typeface="Helvetica"/>
                <a:cs typeface="Helvetica"/>
              </a:rPr>
              <a:t>Total de Gastos </a:t>
            </a:r>
          </a:p>
          <a:p>
            <a:r>
              <a:rPr lang="es-ES" sz="1050" b="1" dirty="0">
                <a:solidFill>
                  <a:srgbClr val="0B2D39"/>
                </a:solidFill>
                <a:latin typeface="Helvetica"/>
                <a:cs typeface="Helvetica"/>
              </a:rPr>
              <a:t>Variables</a:t>
            </a:r>
          </a:p>
        </p:txBody>
      </p:sp>
      <p:sp>
        <p:nvSpPr>
          <p:cNvPr id="47" name="CuadroTexto 46"/>
          <p:cNvSpPr txBox="1"/>
          <p:nvPr/>
        </p:nvSpPr>
        <p:spPr>
          <a:xfrm>
            <a:off x="4996493" y="4764804"/>
            <a:ext cx="1333484" cy="415498"/>
          </a:xfrm>
          <a:prstGeom prst="rect">
            <a:avLst/>
          </a:prstGeom>
          <a:noFill/>
        </p:spPr>
        <p:txBody>
          <a:bodyPr wrap="none" rtlCol="0">
            <a:spAutoFit/>
          </a:bodyPr>
          <a:lstStyle/>
          <a:p>
            <a:r>
              <a:rPr lang="es-ES" sz="1050" b="1" dirty="0">
                <a:solidFill>
                  <a:srgbClr val="0B2D39"/>
                </a:solidFill>
                <a:latin typeface="Helvetica"/>
                <a:cs typeface="Helvetica"/>
              </a:rPr>
              <a:t>Total de Gastos</a:t>
            </a:r>
          </a:p>
          <a:p>
            <a:r>
              <a:rPr lang="es-ES" sz="1050" b="1" dirty="0">
                <a:solidFill>
                  <a:srgbClr val="0B2D39"/>
                </a:solidFill>
                <a:latin typeface="Helvetica"/>
                <a:cs typeface="Helvetica"/>
              </a:rPr>
              <a:t>(Fijos + Variables)</a:t>
            </a:r>
          </a:p>
        </p:txBody>
      </p:sp>
      <p:sp>
        <p:nvSpPr>
          <p:cNvPr id="51" name="CuadroTexto 50"/>
          <p:cNvSpPr txBox="1"/>
          <p:nvPr/>
        </p:nvSpPr>
        <p:spPr>
          <a:xfrm>
            <a:off x="5002071" y="5178940"/>
            <a:ext cx="1437826" cy="577081"/>
          </a:xfrm>
          <a:prstGeom prst="rect">
            <a:avLst/>
          </a:prstGeom>
          <a:noFill/>
        </p:spPr>
        <p:txBody>
          <a:bodyPr wrap="none" rtlCol="0">
            <a:spAutoFit/>
          </a:bodyPr>
          <a:lstStyle/>
          <a:p>
            <a:r>
              <a:rPr lang="es-ES" sz="1050" b="1" dirty="0">
                <a:solidFill>
                  <a:srgbClr val="EAB94E"/>
                </a:solidFill>
                <a:latin typeface="Helvetica"/>
                <a:cs typeface="Helvetica"/>
              </a:rPr>
              <a:t>= Dinero disponible</a:t>
            </a:r>
          </a:p>
          <a:p>
            <a:r>
              <a:rPr lang="es-ES" sz="1050" b="1" dirty="0">
                <a:solidFill>
                  <a:srgbClr val="EAB94E"/>
                </a:solidFill>
                <a:latin typeface="Helvetica"/>
                <a:cs typeface="Helvetica"/>
              </a:rPr>
              <a:t>(total de ingresos </a:t>
            </a:r>
          </a:p>
          <a:p>
            <a:r>
              <a:rPr lang="es-ES" sz="1050" b="1" dirty="0">
                <a:solidFill>
                  <a:srgbClr val="EAB94E"/>
                </a:solidFill>
                <a:latin typeface="Helvetica"/>
                <a:cs typeface="Helvetica"/>
              </a:rPr>
              <a:t>Total de gastos)</a:t>
            </a:r>
          </a:p>
        </p:txBody>
      </p:sp>
      <p:sp>
        <p:nvSpPr>
          <p:cNvPr id="2" name="Rectángulo 1"/>
          <p:cNvSpPr/>
          <p:nvPr/>
        </p:nvSpPr>
        <p:spPr>
          <a:xfrm>
            <a:off x="610174" y="3520496"/>
            <a:ext cx="3763650" cy="1764714"/>
          </a:xfrm>
          <a:prstGeom prst="rect">
            <a:avLst/>
          </a:prstGeom>
        </p:spPr>
        <p:txBody>
          <a:bodyPr wrap="square">
            <a:spAutoFit/>
          </a:bodyPr>
          <a:lstStyle/>
          <a:p>
            <a:pPr lvl="0" algn="just">
              <a:lnSpc>
                <a:spcPct val="115000"/>
              </a:lnSpc>
              <a:spcAft>
                <a:spcPts val="0"/>
              </a:spcAft>
            </a:pPr>
            <a:r>
              <a:rPr lang="es-ES" sz="1200" b="1" dirty="0">
                <a:solidFill>
                  <a:srgbClr val="EAB94E"/>
                </a:solidFill>
                <a:latin typeface="Helvetica" charset="-52"/>
                <a:ea typeface="Helvetica" charset="-52"/>
                <a:cs typeface="Helvetica" charset="-52"/>
              </a:rPr>
              <a:t>Un presupuesto sirve para:</a:t>
            </a:r>
            <a:endParaRPr lang="es-ES" sz="1200" b="1" dirty="0">
              <a:latin typeface="Helvetica" charset="-52"/>
              <a:ea typeface="Helvetica" charset="-52"/>
              <a:cs typeface="Helvetica" charset="-52"/>
            </a:endParaRPr>
          </a:p>
          <a:p>
            <a:pPr lvl="0" algn="just">
              <a:lnSpc>
                <a:spcPct val="115000"/>
              </a:lnSpc>
              <a:spcAft>
                <a:spcPts val="0"/>
              </a:spcAft>
            </a:pPr>
            <a:endParaRPr lang="es-ES" sz="1050" dirty="0">
              <a:solidFill>
                <a:srgbClr val="0B2D39"/>
              </a:solidFill>
              <a:latin typeface="Helvetica" charset="-52"/>
              <a:ea typeface="Helvetica" charset="-52"/>
              <a:cs typeface="Helvetica" charset="-52"/>
            </a:endParaRPr>
          </a:p>
          <a:p>
            <a:pPr marL="342900" lvl="0" indent="-342900" algn="just">
              <a:lnSpc>
                <a:spcPct val="115000"/>
              </a:lnSpc>
              <a:spcAft>
                <a:spcPts val="0"/>
              </a:spcAft>
              <a:buFont typeface="Symbol" panose="05050102010706020507" pitchFamily="18" charset="2"/>
              <a:buChar char=""/>
            </a:pPr>
            <a:r>
              <a:rPr lang="es-ES" sz="1200" dirty="0">
                <a:solidFill>
                  <a:srgbClr val="0B2D39"/>
                </a:solidFill>
                <a:latin typeface="Helvetica" charset="-52"/>
                <a:ea typeface="Helvetica" charset="-52"/>
                <a:cs typeface="Helvetica" charset="-52"/>
              </a:rPr>
              <a:t>Ayudarnos a saber en qué vamos a gastar nuestro dinero.</a:t>
            </a:r>
          </a:p>
          <a:p>
            <a:pPr marL="342900" lvl="0" indent="-342900" algn="just">
              <a:lnSpc>
                <a:spcPct val="115000"/>
              </a:lnSpc>
              <a:spcAft>
                <a:spcPts val="0"/>
              </a:spcAft>
              <a:buFont typeface="Symbol" panose="05050102010706020507" pitchFamily="18" charset="2"/>
              <a:buChar char=""/>
            </a:pPr>
            <a:r>
              <a:rPr lang="es-ES" sz="1200" dirty="0">
                <a:solidFill>
                  <a:srgbClr val="0B2D39"/>
                </a:solidFill>
                <a:latin typeface="Helvetica" charset="-52"/>
                <a:ea typeface="Helvetica" charset="-52"/>
                <a:cs typeface="Helvetica" charset="-52"/>
              </a:rPr>
              <a:t>Saber cuánto podemos gastar en determinados rubros y así evitar que gastemos de más.</a:t>
            </a:r>
          </a:p>
          <a:p>
            <a:pPr marL="342900" lvl="0" indent="-342900" algn="just">
              <a:lnSpc>
                <a:spcPct val="115000"/>
              </a:lnSpc>
              <a:spcAft>
                <a:spcPts val="0"/>
              </a:spcAft>
              <a:buFont typeface="Symbol" panose="05050102010706020507" pitchFamily="18" charset="2"/>
              <a:buChar char=""/>
            </a:pPr>
            <a:r>
              <a:rPr lang="es-ES" sz="1200" dirty="0">
                <a:solidFill>
                  <a:srgbClr val="0B2D39"/>
                </a:solidFill>
                <a:latin typeface="Helvetica" charset="-52"/>
                <a:ea typeface="Helvetica" charset="-52"/>
                <a:cs typeface="Helvetica" charset="-52"/>
              </a:rPr>
              <a:t>Ver con claridad cuánto podemos destinar para protegernos en caso de adversidad</a:t>
            </a:r>
            <a:r>
              <a:rPr lang="es-ES" sz="1200" dirty="0" smtClean="0">
                <a:solidFill>
                  <a:srgbClr val="0B2D39"/>
                </a:solidFill>
                <a:latin typeface="Helvetica" charset="-52"/>
                <a:ea typeface="Helvetica" charset="-52"/>
                <a:cs typeface="Helvetica" charset="-52"/>
              </a:rPr>
              <a:t>.</a:t>
            </a:r>
            <a:endParaRPr lang="es-ES" sz="1200" dirty="0">
              <a:solidFill>
                <a:srgbClr val="0B2D39"/>
              </a:solidFill>
              <a:latin typeface="Helvetica" charset="-52"/>
              <a:ea typeface="Helvetica" charset="-52"/>
              <a:cs typeface="Helvetica" charset="-52"/>
            </a:endParaRP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18</a:t>
            </a:fld>
            <a:endParaRPr lang="es-ES"/>
          </a:p>
        </p:txBody>
      </p:sp>
      <p:sp>
        <p:nvSpPr>
          <p:cNvPr id="24" name="CuadroTexto 23"/>
          <p:cNvSpPr txBox="1"/>
          <p:nvPr/>
        </p:nvSpPr>
        <p:spPr>
          <a:xfrm>
            <a:off x="6354478" y="288003"/>
            <a:ext cx="586620" cy="276999"/>
          </a:xfrm>
          <a:prstGeom prst="rect">
            <a:avLst/>
          </a:prstGeom>
          <a:noFill/>
        </p:spPr>
        <p:txBody>
          <a:bodyPr wrap="none" rtlCol="0">
            <a:spAutoFit/>
          </a:bodyPr>
          <a:lstStyle/>
          <a:p>
            <a:r>
              <a:rPr lang="es-ES" sz="1200" dirty="0">
                <a:solidFill>
                  <a:schemeClr val="bg1"/>
                </a:solidFill>
                <a:latin typeface="Helvetica Light"/>
                <a:cs typeface="Helvetica Light"/>
              </a:rPr>
              <a:t>Enero</a:t>
            </a:r>
          </a:p>
        </p:txBody>
      </p:sp>
      <p:sp>
        <p:nvSpPr>
          <p:cNvPr id="25" name="CuadroTexto 24"/>
          <p:cNvSpPr txBox="1"/>
          <p:nvPr/>
        </p:nvSpPr>
        <p:spPr>
          <a:xfrm>
            <a:off x="6878241" y="288003"/>
            <a:ext cx="723425" cy="276999"/>
          </a:xfrm>
          <a:prstGeom prst="rect">
            <a:avLst/>
          </a:prstGeom>
          <a:noFill/>
        </p:spPr>
        <p:txBody>
          <a:bodyPr wrap="none" rtlCol="0">
            <a:spAutoFit/>
          </a:bodyPr>
          <a:lstStyle/>
          <a:p>
            <a:r>
              <a:rPr lang="es-ES" sz="1200" dirty="0">
                <a:solidFill>
                  <a:schemeClr val="bg1"/>
                </a:solidFill>
                <a:latin typeface="Helvetica Light"/>
                <a:cs typeface="Helvetica Light"/>
              </a:rPr>
              <a:t>Febrero</a:t>
            </a:r>
          </a:p>
        </p:txBody>
      </p:sp>
      <p:sp>
        <p:nvSpPr>
          <p:cNvPr id="26" name="CuadroTexto 25"/>
          <p:cNvSpPr txBox="1"/>
          <p:nvPr/>
        </p:nvSpPr>
        <p:spPr>
          <a:xfrm>
            <a:off x="7513273" y="288003"/>
            <a:ext cx="612165" cy="276999"/>
          </a:xfrm>
          <a:prstGeom prst="rect">
            <a:avLst/>
          </a:prstGeom>
          <a:noFill/>
        </p:spPr>
        <p:txBody>
          <a:bodyPr wrap="none" rtlCol="0">
            <a:spAutoFit/>
          </a:bodyPr>
          <a:lstStyle/>
          <a:p>
            <a:r>
              <a:rPr lang="es-ES" sz="1200" dirty="0">
                <a:solidFill>
                  <a:schemeClr val="bg1"/>
                </a:solidFill>
                <a:latin typeface="Helvetica Light"/>
                <a:cs typeface="Helvetica Light"/>
              </a:rPr>
              <a:t>Marzo</a:t>
            </a:r>
          </a:p>
        </p:txBody>
      </p:sp>
      <p:pic>
        <p:nvPicPr>
          <p:cNvPr id="4" name="Imagen 3"/>
          <p:cNvPicPr>
            <a:picLocks noChangeAspect="1"/>
          </p:cNvPicPr>
          <p:nvPr/>
        </p:nvPicPr>
        <p:blipFill>
          <a:blip r:embed="rId3"/>
          <a:stretch>
            <a:fillRect/>
          </a:stretch>
        </p:blipFill>
        <p:spPr>
          <a:xfrm>
            <a:off x="4876904" y="2754668"/>
            <a:ext cx="3627016" cy="397895"/>
          </a:xfrm>
          <a:prstGeom prst="rect">
            <a:avLst/>
          </a:prstGeom>
        </p:spPr>
      </p:pic>
      <p:pic>
        <p:nvPicPr>
          <p:cNvPr id="7" name="Imagen 6"/>
          <p:cNvPicPr>
            <a:picLocks noChangeAspect="1"/>
          </p:cNvPicPr>
          <p:nvPr/>
        </p:nvPicPr>
        <p:blipFill>
          <a:blip r:embed="rId4"/>
          <a:stretch>
            <a:fillRect/>
          </a:stretch>
        </p:blipFill>
        <p:spPr>
          <a:xfrm>
            <a:off x="4759338" y="157791"/>
            <a:ext cx="3627016" cy="454200"/>
          </a:xfrm>
          <a:prstGeom prst="rect">
            <a:avLst/>
          </a:prstGeom>
        </p:spPr>
      </p:pic>
    </p:spTree>
    <p:extLst>
      <p:ext uri="{BB962C8B-B14F-4D97-AF65-F5344CB8AC3E}">
        <p14:creationId xmlns:p14="http://schemas.microsoft.com/office/powerpoint/2010/main" val="3605463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959706" y="595436"/>
            <a:ext cx="4283148" cy="2677656"/>
          </a:xfrm>
          <a:prstGeom prst="rect">
            <a:avLst/>
          </a:prstGeom>
          <a:noFill/>
        </p:spPr>
        <p:txBody>
          <a:bodyPr wrap="square" rtlCol="0">
            <a:spAutoFit/>
          </a:bodyPr>
          <a:lstStyle/>
          <a:p>
            <a:r>
              <a:rPr lang="es-ES" sz="2800" b="1" dirty="0">
                <a:solidFill>
                  <a:srgbClr val="EAB94E"/>
                </a:solidFill>
                <a:latin typeface="Helvetica Light"/>
                <a:cs typeface="Helvetica Light"/>
              </a:rPr>
              <a:t>Actividad 5: </a:t>
            </a:r>
            <a:endParaRPr lang="es-ES" sz="2800" b="1" dirty="0" smtClean="0">
              <a:solidFill>
                <a:srgbClr val="EAB94E"/>
              </a:solidFill>
              <a:latin typeface="Helvetica Light"/>
              <a:cs typeface="Helvetica Light"/>
            </a:endParaRPr>
          </a:p>
          <a:p>
            <a:endParaRPr lang="es-ES" sz="2800" b="1" dirty="0" smtClean="0">
              <a:solidFill>
                <a:srgbClr val="EAB94E"/>
              </a:solidFill>
              <a:latin typeface="Helvetica Light"/>
              <a:cs typeface="Helvetica Light"/>
            </a:endParaRPr>
          </a:p>
          <a:p>
            <a:r>
              <a:rPr lang="es-ES" sz="2800" dirty="0" smtClean="0">
                <a:solidFill>
                  <a:srgbClr val="EAB94E"/>
                </a:solidFill>
                <a:latin typeface="Helvetica Light"/>
                <a:cs typeface="Helvetica Light"/>
              </a:rPr>
              <a:t>Exprese </a:t>
            </a:r>
            <a:r>
              <a:rPr lang="es-ES" sz="2800" dirty="0">
                <a:solidFill>
                  <a:srgbClr val="EAB94E"/>
                </a:solidFill>
                <a:latin typeface="Helvetica Light"/>
                <a:cs typeface="Helvetica Light"/>
              </a:rPr>
              <a:t>algunas de las dificultades que tiene para organizar su presupuesto</a:t>
            </a:r>
            <a:r>
              <a:rPr lang="es-ES" sz="2800" dirty="0" smtClean="0">
                <a:solidFill>
                  <a:srgbClr val="EAB94E"/>
                </a:solidFill>
                <a:latin typeface="Helvetica Light"/>
                <a:cs typeface="Helvetica Light"/>
              </a:rPr>
              <a:t>.</a:t>
            </a:r>
            <a:endParaRPr lang="es-ES" sz="2800" dirty="0">
              <a:solidFill>
                <a:srgbClr val="EAB94E"/>
              </a:solidFill>
              <a:latin typeface="Helvetica Light"/>
              <a:cs typeface="Helvetica Light"/>
            </a:endParaRP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19</a:t>
            </a:fld>
            <a:endParaRPr lang="es-ES"/>
          </a:p>
        </p:txBody>
      </p:sp>
    </p:spTree>
    <p:extLst>
      <p:ext uri="{BB962C8B-B14F-4D97-AF65-F5344CB8AC3E}">
        <p14:creationId xmlns:p14="http://schemas.microsoft.com/office/powerpoint/2010/main" val="73554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6"/>
          <p:cNvSpPr txBox="1"/>
          <p:nvPr/>
        </p:nvSpPr>
        <p:spPr>
          <a:xfrm>
            <a:off x="655652" y="1097009"/>
            <a:ext cx="6576164" cy="584776"/>
          </a:xfrm>
          <a:prstGeom prst="rect">
            <a:avLst/>
          </a:prstGeom>
          <a:noFill/>
        </p:spPr>
        <p:txBody>
          <a:bodyPr wrap="square" rtlCol="0">
            <a:spAutoFit/>
          </a:bodyPr>
          <a:lstStyle/>
          <a:p>
            <a:pPr defTabSz="457200"/>
            <a:r>
              <a:rPr lang="es-CO" sz="3200" b="1" dirty="0">
                <a:solidFill>
                  <a:srgbClr val="EAB94E"/>
                </a:solidFill>
                <a:latin typeface="Helvetica"/>
                <a:cs typeface="Helvetica"/>
              </a:rPr>
              <a:t>Objetivo general del programa</a:t>
            </a:r>
            <a:endParaRPr lang="es-CO" sz="1200" b="1" dirty="0">
              <a:solidFill>
                <a:srgbClr val="EAB94E"/>
              </a:solidFill>
              <a:latin typeface="Helvetica"/>
              <a:cs typeface="Helvetica"/>
            </a:endParaRPr>
          </a:p>
        </p:txBody>
      </p:sp>
      <p:sp>
        <p:nvSpPr>
          <p:cNvPr id="3" name="3 Rectángulo"/>
          <p:cNvSpPr/>
          <p:nvPr/>
        </p:nvSpPr>
        <p:spPr>
          <a:xfrm>
            <a:off x="758717" y="1784068"/>
            <a:ext cx="7930836" cy="646331"/>
          </a:xfrm>
          <a:prstGeom prst="rect">
            <a:avLst/>
          </a:prstGeom>
        </p:spPr>
        <p:txBody>
          <a:bodyPr wrap="square">
            <a:spAutoFit/>
          </a:bodyPr>
          <a:lstStyle/>
          <a:p>
            <a:pPr defTabSz="457200"/>
            <a:r>
              <a:rPr lang="es-ES" dirty="0">
                <a:solidFill>
                  <a:prstClr val="black"/>
                </a:solidFill>
                <a:latin typeface="Helvetica Light"/>
                <a:cs typeface="Helvetica Light"/>
              </a:rPr>
              <a:t>Contribuir a mejorar los </a:t>
            </a:r>
            <a:r>
              <a:rPr lang="es-ES" b="1" dirty="0">
                <a:solidFill>
                  <a:srgbClr val="EAB94E"/>
                </a:solidFill>
                <a:latin typeface="Helvetica"/>
                <a:cs typeface="Helvetica"/>
              </a:rPr>
              <a:t>conocimientos,  aptitudes y hábitos </a:t>
            </a:r>
            <a:r>
              <a:rPr lang="es-ES" dirty="0" smtClean="0">
                <a:solidFill>
                  <a:prstClr val="black"/>
                </a:solidFill>
                <a:latin typeface="Helvetica Light"/>
                <a:cs typeface="Helvetica Light"/>
              </a:rPr>
              <a:t>financieros </a:t>
            </a:r>
            <a:r>
              <a:rPr lang="es-ES" dirty="0">
                <a:solidFill>
                  <a:prstClr val="black"/>
                </a:solidFill>
                <a:latin typeface="Helvetica Light"/>
                <a:cs typeface="Helvetica Light"/>
              </a:rPr>
              <a:t>de los colombianos.</a:t>
            </a:r>
          </a:p>
        </p:txBody>
      </p:sp>
      <p:sp>
        <p:nvSpPr>
          <p:cNvPr id="4" name="CuadroTexto 3"/>
          <p:cNvSpPr txBox="1"/>
          <p:nvPr/>
        </p:nvSpPr>
        <p:spPr>
          <a:xfrm>
            <a:off x="673666" y="2772043"/>
            <a:ext cx="7063463" cy="584775"/>
          </a:xfrm>
          <a:prstGeom prst="rect">
            <a:avLst/>
          </a:prstGeom>
          <a:noFill/>
        </p:spPr>
        <p:txBody>
          <a:bodyPr wrap="square" rtlCol="0">
            <a:spAutoFit/>
          </a:bodyPr>
          <a:lstStyle/>
          <a:p>
            <a:pPr defTabSz="457200"/>
            <a:r>
              <a:rPr lang="es-CO" sz="3200" b="1" dirty="0">
                <a:solidFill>
                  <a:srgbClr val="EAB94E"/>
                </a:solidFill>
                <a:latin typeface="Helvetica"/>
                <a:cs typeface="Helvetica"/>
              </a:rPr>
              <a:t>Objetivos específicos</a:t>
            </a:r>
            <a:endParaRPr lang="es-CO" sz="1200" b="1" dirty="0">
              <a:solidFill>
                <a:srgbClr val="EAB94E"/>
              </a:solidFill>
              <a:latin typeface="Helvetica"/>
              <a:cs typeface="Helvetica"/>
            </a:endParaRPr>
          </a:p>
        </p:txBody>
      </p:sp>
      <p:sp>
        <p:nvSpPr>
          <p:cNvPr id="5" name="12 Rectángulo"/>
          <p:cNvSpPr/>
          <p:nvPr/>
        </p:nvSpPr>
        <p:spPr>
          <a:xfrm>
            <a:off x="898226" y="3319310"/>
            <a:ext cx="7202466" cy="2169825"/>
          </a:xfrm>
          <a:prstGeom prst="rect">
            <a:avLst/>
          </a:prstGeom>
        </p:spPr>
        <p:txBody>
          <a:bodyPr wrap="square">
            <a:spAutoFit/>
          </a:bodyPr>
          <a:lstStyle/>
          <a:p>
            <a:pPr marL="285750" indent="-285750" defTabSz="457200">
              <a:lnSpc>
                <a:spcPct val="150000"/>
              </a:lnSpc>
              <a:buFont typeface="Arial" panose="020B0604020202020204" pitchFamily="34" charset="0"/>
              <a:buChar char="•"/>
            </a:pPr>
            <a:r>
              <a:rPr lang="es-ES" dirty="0">
                <a:solidFill>
                  <a:prstClr val="black"/>
                </a:solidFill>
                <a:latin typeface="Helvetica Light"/>
                <a:cs typeface="Helvetica Light"/>
              </a:rPr>
              <a:t>Comprender los conceptos financieros básicos.</a:t>
            </a:r>
          </a:p>
          <a:p>
            <a:pPr marL="285750" indent="-285750" defTabSz="457200">
              <a:lnSpc>
                <a:spcPct val="150000"/>
              </a:lnSpc>
              <a:buFont typeface="Arial" panose="020B0604020202020204" pitchFamily="34" charset="0"/>
              <a:buChar char="•"/>
            </a:pPr>
            <a:r>
              <a:rPr lang="es-ES" dirty="0">
                <a:solidFill>
                  <a:prstClr val="black"/>
                </a:solidFill>
                <a:latin typeface="Helvetica Light"/>
                <a:cs typeface="Helvetica Light"/>
              </a:rPr>
              <a:t>Generar aptitudes para la administración de los recursos </a:t>
            </a:r>
            <a:r>
              <a:rPr lang="es-ES" b="1" dirty="0">
                <a:solidFill>
                  <a:srgbClr val="EAB94E"/>
                </a:solidFill>
                <a:latin typeface="Helvetica"/>
                <a:cs typeface="Helvetica"/>
              </a:rPr>
              <a:t>(planeación, ahorro, crédito).</a:t>
            </a:r>
          </a:p>
          <a:p>
            <a:pPr marL="285750" indent="-285750" defTabSz="457200">
              <a:lnSpc>
                <a:spcPct val="150000"/>
              </a:lnSpc>
              <a:buFont typeface="Arial" panose="020B0604020202020204" pitchFamily="34" charset="0"/>
              <a:buChar char="•"/>
            </a:pPr>
            <a:r>
              <a:rPr lang="es-ES" dirty="0">
                <a:solidFill>
                  <a:prstClr val="black"/>
                </a:solidFill>
                <a:latin typeface="Helvetica Light"/>
                <a:cs typeface="Helvetica Light"/>
              </a:rPr>
              <a:t>Fomentar hábitos financieros saludables.</a:t>
            </a:r>
          </a:p>
          <a:p>
            <a:pPr marL="285750" indent="-285750" algn="ctr" defTabSz="457200">
              <a:lnSpc>
                <a:spcPct val="150000"/>
              </a:lnSpc>
              <a:buFont typeface="Arial" panose="020B0604020202020204" pitchFamily="34" charset="0"/>
              <a:buChar char="•"/>
            </a:pPr>
            <a:endParaRPr lang="es-ES" dirty="0">
              <a:solidFill>
                <a:prstClr val="black"/>
              </a:solidFill>
              <a:latin typeface="Helvetica" panose="020B0604020202020204" pitchFamily="34" charset="0"/>
              <a:cs typeface="Helvetica" panose="020B0604020202020204" pitchFamily="34" charset="0"/>
            </a:endParaRPr>
          </a:p>
        </p:txBody>
      </p:sp>
      <p:sp>
        <p:nvSpPr>
          <p:cNvPr id="8" name="Marcador de número de diapositiva 7"/>
          <p:cNvSpPr>
            <a:spLocks noGrp="1"/>
          </p:cNvSpPr>
          <p:nvPr>
            <p:ph type="sldNum" sz="quarter" idx="12"/>
          </p:nvPr>
        </p:nvSpPr>
        <p:spPr/>
        <p:txBody>
          <a:bodyPr/>
          <a:lstStyle/>
          <a:p>
            <a:fld id="{9272C22C-0B60-D945-AA74-1F0C44F842C5}" type="slidenum">
              <a:rPr lang="es-ES" smtClean="0"/>
              <a:t>2</a:t>
            </a:fld>
            <a:endParaRPr lang="es-ES" dirty="0"/>
          </a:p>
        </p:txBody>
      </p:sp>
    </p:spTree>
    <p:extLst>
      <p:ext uri="{BB962C8B-B14F-4D97-AF65-F5344CB8AC3E}">
        <p14:creationId xmlns:p14="http://schemas.microsoft.com/office/powerpoint/2010/main" val="3718835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98327" y="1664107"/>
            <a:ext cx="7646827" cy="2862323"/>
          </a:xfrm>
          <a:prstGeom prst="rect">
            <a:avLst/>
          </a:prstGeom>
          <a:noFill/>
        </p:spPr>
        <p:txBody>
          <a:bodyPr wrap="square" rtlCol="0">
            <a:spAutoFit/>
          </a:bodyPr>
          <a:lstStyle/>
          <a:p>
            <a:pPr algn="just"/>
            <a:r>
              <a:rPr lang="es-ES" dirty="0">
                <a:latin typeface="Helvetica Light"/>
                <a:cs typeface="Helvetica Light"/>
              </a:rPr>
              <a:t>Recuerde que para mantener un presupuesto en equilibrio se debe:</a:t>
            </a:r>
          </a:p>
          <a:p>
            <a:pPr algn="just"/>
            <a:endParaRPr lang="es-CO" dirty="0">
              <a:latin typeface="Helvetica Light"/>
              <a:cs typeface="Helvetica Light"/>
            </a:endParaRPr>
          </a:p>
          <a:p>
            <a:pPr marL="285750" indent="-285750" algn="just">
              <a:buFont typeface="Arial"/>
              <a:buChar char="•"/>
            </a:pPr>
            <a:r>
              <a:rPr lang="es-ES" dirty="0">
                <a:latin typeface="Helvetica Light"/>
                <a:cs typeface="Helvetica Light"/>
              </a:rPr>
              <a:t>Ajustar los gastos a los ingresos: </a:t>
            </a:r>
            <a:r>
              <a:rPr lang="es-ES" b="1" dirty="0">
                <a:solidFill>
                  <a:srgbClr val="F1AB32"/>
                </a:solidFill>
                <a:latin typeface="Helvetica Light"/>
                <a:cs typeface="Helvetica Light"/>
              </a:rPr>
              <a:t>¡no gastar más de lo que se tiene!</a:t>
            </a:r>
          </a:p>
          <a:p>
            <a:pPr marL="285750" indent="-285750" algn="just">
              <a:buFont typeface="Arial"/>
              <a:buChar char="•"/>
            </a:pPr>
            <a:endParaRPr lang="es-CO" dirty="0">
              <a:latin typeface="Helvetica Light"/>
              <a:cs typeface="Helvetica Light"/>
            </a:endParaRPr>
          </a:p>
          <a:p>
            <a:pPr marL="285750" indent="-285750" algn="just">
              <a:buFont typeface="Arial"/>
              <a:buChar char="•"/>
            </a:pPr>
            <a:r>
              <a:rPr lang="es-ES" dirty="0">
                <a:latin typeface="Helvetica Light"/>
                <a:cs typeface="Helvetica Light"/>
              </a:rPr>
              <a:t>Involucrar a toda la familia. Así todos sabrán cuánto dinero hay en realidad y no gastarán más.</a:t>
            </a:r>
          </a:p>
          <a:p>
            <a:pPr marL="285750" indent="-285750" algn="just">
              <a:buFont typeface="Arial"/>
              <a:buChar char="•"/>
            </a:pPr>
            <a:endParaRPr lang="es-CO" dirty="0">
              <a:latin typeface="Helvetica Light"/>
              <a:cs typeface="Helvetica Light"/>
            </a:endParaRPr>
          </a:p>
          <a:p>
            <a:pPr marL="285750" indent="-285750" algn="just">
              <a:buFont typeface="Arial"/>
              <a:buChar char="•"/>
            </a:pPr>
            <a:r>
              <a:rPr lang="es-ES" dirty="0">
                <a:latin typeface="Helvetica Light"/>
                <a:cs typeface="Helvetica Light"/>
              </a:rPr>
              <a:t>No olvide que el ahorro forma parte de un egreso constante y programado. Cada quien decide cuánto va a ahorrar cada mes.</a:t>
            </a:r>
            <a:endParaRPr lang="es-CO" dirty="0">
              <a:latin typeface="Helvetica Light"/>
              <a:cs typeface="Helvetica Light"/>
            </a:endParaRPr>
          </a:p>
          <a:p>
            <a:endParaRPr lang="es-ES" dirty="0"/>
          </a:p>
        </p:txBody>
      </p:sp>
      <p:sp>
        <p:nvSpPr>
          <p:cNvPr id="3" name="CuadroTexto 6"/>
          <p:cNvSpPr txBox="1"/>
          <p:nvPr/>
        </p:nvSpPr>
        <p:spPr>
          <a:xfrm>
            <a:off x="437803" y="867675"/>
            <a:ext cx="4683760" cy="584775"/>
          </a:xfrm>
          <a:prstGeom prst="rect">
            <a:avLst/>
          </a:prstGeom>
          <a:noFill/>
        </p:spPr>
        <p:txBody>
          <a:bodyPr wrap="square" rtlCol="0">
            <a:spAutoFit/>
          </a:bodyPr>
          <a:lstStyle/>
          <a:p>
            <a:r>
              <a:rPr lang="es-CO" sz="3200" b="1" dirty="0">
                <a:solidFill>
                  <a:srgbClr val="EAB94E"/>
                </a:solidFill>
                <a:latin typeface="Helvetica"/>
                <a:cs typeface="Helvetica"/>
              </a:rPr>
              <a:t>Consejos importantes:</a:t>
            </a:r>
            <a:endParaRPr lang="es-CO" sz="1200" b="1" dirty="0">
              <a:solidFill>
                <a:srgbClr val="EAB94E"/>
              </a:solidFill>
              <a:latin typeface="Helvetica"/>
              <a:cs typeface="Helvetica"/>
            </a:endParaRP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20</a:t>
            </a:fld>
            <a:endParaRPr lang="es-ES"/>
          </a:p>
        </p:txBody>
      </p:sp>
      <p:sp>
        <p:nvSpPr>
          <p:cNvPr id="4" name="Rectángulo 3"/>
          <p:cNvSpPr/>
          <p:nvPr/>
        </p:nvSpPr>
        <p:spPr>
          <a:xfrm>
            <a:off x="398326" y="4749030"/>
            <a:ext cx="8411565" cy="830997"/>
          </a:xfrm>
          <a:prstGeom prst="rect">
            <a:avLst/>
          </a:prstGeom>
        </p:spPr>
        <p:txBody>
          <a:bodyPr wrap="square">
            <a:spAutoFit/>
          </a:bodyPr>
          <a:lstStyle/>
          <a:p>
            <a:pPr algn="ctr"/>
            <a:r>
              <a:rPr lang="es-ES" sz="2400" b="1" dirty="0">
                <a:solidFill>
                  <a:srgbClr val="EAB94E"/>
                </a:solidFill>
                <a:latin typeface="Helvetica"/>
                <a:cs typeface="Helvetica"/>
              </a:rPr>
              <a:t>¿Qué aprendió en este módulo y con qué se queda de esta experiencia? </a:t>
            </a:r>
          </a:p>
        </p:txBody>
      </p:sp>
    </p:spTree>
    <p:extLst>
      <p:ext uri="{BB962C8B-B14F-4D97-AF65-F5344CB8AC3E}">
        <p14:creationId xmlns:p14="http://schemas.microsoft.com/office/powerpoint/2010/main" val="2216770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348610"/>
            <a:ext cx="9144000" cy="1015663"/>
          </a:xfrm>
          <a:prstGeom prst="rect">
            <a:avLst/>
          </a:prstGeom>
          <a:noFill/>
        </p:spPr>
        <p:txBody>
          <a:bodyPr wrap="square" rtlCol="0">
            <a:spAutoFit/>
          </a:bodyPr>
          <a:lstStyle/>
          <a:p>
            <a:pPr algn="ctr"/>
            <a:r>
              <a:rPr lang="es-ES" sz="6000" b="1" dirty="0">
                <a:solidFill>
                  <a:srgbClr val="EAB94E"/>
                </a:solidFill>
                <a:latin typeface="Helvetica"/>
                <a:cs typeface="Helvetica"/>
              </a:rPr>
              <a:t>Presentación</a:t>
            </a:r>
          </a:p>
        </p:txBody>
      </p:sp>
      <p:sp>
        <p:nvSpPr>
          <p:cNvPr id="3" name="Rectángulo 2"/>
          <p:cNvSpPr/>
          <p:nvPr/>
        </p:nvSpPr>
        <p:spPr>
          <a:xfrm>
            <a:off x="348301" y="2137894"/>
            <a:ext cx="3185732" cy="2554545"/>
          </a:xfrm>
          <a:prstGeom prst="rect">
            <a:avLst/>
          </a:prstGeom>
        </p:spPr>
        <p:txBody>
          <a:bodyPr wrap="square">
            <a:spAutoFit/>
          </a:bodyPr>
          <a:lstStyle/>
          <a:p>
            <a:r>
              <a:rPr lang="es-ES" sz="4000" b="1" dirty="0" smtClean="0">
                <a:solidFill>
                  <a:srgbClr val="EAB94E"/>
                </a:solidFill>
                <a:latin typeface="Helvetica"/>
                <a:cs typeface="Helvetica"/>
              </a:rPr>
              <a:t>¿Quiénes</a:t>
            </a:r>
            <a:r>
              <a:rPr lang="es-ES" sz="4000" b="1" dirty="0">
                <a:solidFill>
                  <a:srgbClr val="EAB94E"/>
                </a:solidFill>
                <a:latin typeface="Helvetica"/>
                <a:cs typeface="Helvetica"/>
              </a:rPr>
              <a:t>, </a:t>
            </a:r>
            <a:r>
              <a:rPr lang="es-ES" sz="4000" b="1" dirty="0" smtClean="0">
                <a:solidFill>
                  <a:srgbClr val="EAB94E"/>
                </a:solidFill>
                <a:latin typeface="Helvetica"/>
                <a:cs typeface="Helvetica"/>
              </a:rPr>
              <a:t>dónde</a:t>
            </a:r>
            <a:r>
              <a:rPr lang="es-ES" sz="4000" b="1" dirty="0">
                <a:solidFill>
                  <a:srgbClr val="EAB94E"/>
                </a:solidFill>
                <a:latin typeface="Helvetica"/>
                <a:cs typeface="Helvetica"/>
              </a:rPr>
              <a:t>, </a:t>
            </a:r>
            <a:r>
              <a:rPr lang="es-ES" sz="4000" b="1" dirty="0" smtClean="0">
                <a:solidFill>
                  <a:srgbClr val="EAB94E"/>
                </a:solidFill>
                <a:latin typeface="Helvetica"/>
                <a:cs typeface="Helvetica"/>
              </a:rPr>
              <a:t>cuándo </a:t>
            </a:r>
            <a:r>
              <a:rPr lang="es-ES" sz="4000" b="1" dirty="0">
                <a:solidFill>
                  <a:srgbClr val="EAB94E"/>
                </a:solidFill>
                <a:latin typeface="Helvetica"/>
                <a:cs typeface="Helvetica"/>
              </a:rPr>
              <a:t>y por </a:t>
            </a:r>
            <a:r>
              <a:rPr lang="es-ES" sz="4000" b="1" dirty="0" smtClean="0">
                <a:solidFill>
                  <a:srgbClr val="EAB94E"/>
                </a:solidFill>
                <a:latin typeface="Helvetica"/>
                <a:cs typeface="Helvetica"/>
              </a:rPr>
              <a:t>qué?</a:t>
            </a:r>
            <a:endParaRPr lang="es-ES" sz="4000" dirty="0"/>
          </a:p>
        </p:txBody>
      </p:sp>
      <p:sp>
        <p:nvSpPr>
          <p:cNvPr id="6" name="Marcador de número de diapositiva 5"/>
          <p:cNvSpPr>
            <a:spLocks noGrp="1"/>
          </p:cNvSpPr>
          <p:nvPr>
            <p:ph type="sldNum" sz="quarter" idx="12"/>
          </p:nvPr>
        </p:nvSpPr>
        <p:spPr/>
        <p:txBody>
          <a:bodyPr/>
          <a:lstStyle/>
          <a:p>
            <a:fld id="{9272C22C-0B60-D945-AA74-1F0C44F842C5}" type="slidenum">
              <a:rPr lang="es-ES" smtClean="0"/>
              <a:t>21</a:t>
            </a:fld>
            <a:endParaRPr lang="es-ES"/>
          </a:p>
        </p:txBody>
      </p:sp>
    </p:spTree>
    <p:extLst>
      <p:ext uri="{BB962C8B-B14F-4D97-AF65-F5344CB8AC3E}">
        <p14:creationId xmlns:p14="http://schemas.microsoft.com/office/powerpoint/2010/main" val="154818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527286" y="2539850"/>
            <a:ext cx="6341555" cy="1938992"/>
          </a:xfrm>
          <a:prstGeom prst="rect">
            <a:avLst/>
          </a:prstGeom>
          <a:noFill/>
        </p:spPr>
        <p:txBody>
          <a:bodyPr wrap="square" rtlCol="0">
            <a:spAutoFit/>
          </a:bodyPr>
          <a:lstStyle/>
          <a:p>
            <a:pPr algn="ctr"/>
            <a:r>
              <a:rPr lang="es-ES" sz="6000" b="1" dirty="0">
                <a:solidFill>
                  <a:srgbClr val="EAB94E"/>
                </a:solidFill>
                <a:latin typeface="Helvetica"/>
                <a:cs typeface="Helvetica"/>
              </a:rPr>
              <a:t>Sigamos las Reglas</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22</a:t>
            </a:fld>
            <a:endParaRPr lang="es-ES"/>
          </a:p>
        </p:txBody>
      </p:sp>
    </p:spTree>
    <p:extLst>
      <p:ext uri="{BB962C8B-B14F-4D97-AF65-F5344CB8AC3E}">
        <p14:creationId xmlns:p14="http://schemas.microsoft.com/office/powerpoint/2010/main" val="1941723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93431" y="2487215"/>
            <a:ext cx="8809891" cy="1938992"/>
          </a:xfrm>
          <a:prstGeom prst="rect">
            <a:avLst/>
          </a:prstGeom>
          <a:noFill/>
        </p:spPr>
        <p:txBody>
          <a:bodyPr wrap="square" rtlCol="0">
            <a:spAutoFit/>
          </a:bodyPr>
          <a:lstStyle/>
          <a:p>
            <a:pPr algn="ctr"/>
            <a:r>
              <a:rPr lang="es-ES" sz="6000" dirty="0">
                <a:solidFill>
                  <a:srgbClr val="EAB94E"/>
                </a:solidFill>
                <a:latin typeface="Helvetica Light"/>
                <a:cs typeface="Helvetica Light"/>
              </a:rPr>
              <a:t>¿</a:t>
            </a:r>
            <a:r>
              <a:rPr lang="es-ES" sz="6000" dirty="0" smtClean="0">
                <a:solidFill>
                  <a:srgbClr val="EAB94E"/>
                </a:solidFill>
                <a:latin typeface="Helvetica Light"/>
                <a:cs typeface="Helvetica Light"/>
              </a:rPr>
              <a:t>Qué </a:t>
            </a:r>
            <a:r>
              <a:rPr lang="es-ES" sz="6000" dirty="0">
                <a:solidFill>
                  <a:srgbClr val="EAB94E"/>
                </a:solidFill>
                <a:latin typeface="Helvetica Light"/>
                <a:cs typeface="Helvetica Light"/>
              </a:rPr>
              <a:t>es la </a:t>
            </a:r>
            <a:r>
              <a:rPr lang="es-ES" sz="6000" b="1" dirty="0">
                <a:solidFill>
                  <a:srgbClr val="EAB94E"/>
                </a:solidFill>
                <a:latin typeface="Helvetica"/>
                <a:cs typeface="Helvetica"/>
              </a:rPr>
              <a:t>Educación Financiera?</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23</a:t>
            </a:fld>
            <a:endParaRPr lang="es-ES"/>
          </a:p>
        </p:txBody>
      </p:sp>
    </p:spTree>
    <p:extLst>
      <p:ext uri="{BB962C8B-B14F-4D97-AF65-F5344CB8AC3E}">
        <p14:creationId xmlns:p14="http://schemas.microsoft.com/office/powerpoint/2010/main" val="3708992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272C22C-0B60-D945-AA74-1F0C44F842C5}" type="slidenum">
              <a:rPr lang="es-ES" smtClean="0"/>
              <a:t>24</a:t>
            </a:fld>
            <a:endParaRPr lang="es-ES"/>
          </a:p>
        </p:txBody>
      </p:sp>
      <p:sp>
        <p:nvSpPr>
          <p:cNvPr id="5" name="Rectángulo 4"/>
          <p:cNvSpPr/>
          <p:nvPr/>
        </p:nvSpPr>
        <p:spPr>
          <a:xfrm>
            <a:off x="2286000" y="1670099"/>
            <a:ext cx="5433646" cy="2954655"/>
          </a:xfrm>
          <a:prstGeom prst="rect">
            <a:avLst/>
          </a:prstGeom>
        </p:spPr>
        <p:txBody>
          <a:bodyPr wrap="square">
            <a:spAutoFit/>
          </a:bodyPr>
          <a:lstStyle/>
          <a:p>
            <a:pPr algn="just"/>
            <a:r>
              <a:rPr lang="es-ES" sz="2400" dirty="0">
                <a:latin typeface="Helvetica Light"/>
                <a:cs typeface="Helvetica Light"/>
              </a:rPr>
              <a:t>Educación Financiera es…</a:t>
            </a:r>
          </a:p>
          <a:p>
            <a:pPr algn="just"/>
            <a:endParaRPr lang="es-ES" dirty="0">
              <a:latin typeface="Helvetica Light"/>
              <a:cs typeface="Helvetica Light"/>
            </a:endParaRPr>
          </a:p>
          <a:p>
            <a:pPr marL="285750" indent="-285750" algn="just">
              <a:buFont typeface="Arial"/>
              <a:buChar char="•"/>
            </a:pPr>
            <a:r>
              <a:rPr lang="es-ES" dirty="0">
                <a:latin typeface="Helvetica Light"/>
                <a:cs typeface="Helvetica Light"/>
              </a:rPr>
              <a:t>La capacidad de </a:t>
            </a:r>
            <a:r>
              <a:rPr lang="es-ES" b="1" dirty="0" smtClean="0">
                <a:solidFill>
                  <a:srgbClr val="EAB94E"/>
                </a:solidFill>
                <a:latin typeface="Helvetica"/>
                <a:cs typeface="Helvetica"/>
              </a:rPr>
              <a:t>administrar </a:t>
            </a:r>
            <a:r>
              <a:rPr lang="es-ES" dirty="0" smtClean="0">
                <a:latin typeface="Helvetica Light"/>
                <a:cs typeface="Helvetica Light"/>
              </a:rPr>
              <a:t>el </a:t>
            </a:r>
            <a:r>
              <a:rPr lang="es-ES" dirty="0">
                <a:latin typeface="Helvetica Light"/>
                <a:cs typeface="Helvetica Light"/>
              </a:rPr>
              <a:t>dinero que se </a:t>
            </a:r>
            <a:r>
              <a:rPr lang="es-ES" dirty="0" smtClean="0">
                <a:latin typeface="Helvetica Light"/>
                <a:cs typeface="Helvetica Light"/>
              </a:rPr>
              <a:t>gana.</a:t>
            </a:r>
          </a:p>
          <a:p>
            <a:pPr marL="285750" indent="-285750" algn="just">
              <a:buFont typeface="Arial"/>
              <a:buChar char="•"/>
            </a:pPr>
            <a:endParaRPr lang="es-ES" dirty="0" smtClean="0">
              <a:latin typeface="Helvetica Light"/>
              <a:cs typeface="Helvetica Light"/>
            </a:endParaRPr>
          </a:p>
          <a:p>
            <a:pPr marL="285750" indent="-285750">
              <a:buFont typeface="Arial"/>
              <a:buChar char="•"/>
            </a:pPr>
            <a:r>
              <a:rPr lang="es-ES" dirty="0" smtClean="0">
                <a:latin typeface="Helvetica Light"/>
                <a:cs typeface="Helvetica Light"/>
              </a:rPr>
              <a:t>El conocimiento y comprensión de </a:t>
            </a:r>
            <a:r>
              <a:rPr lang="es-ES" dirty="0">
                <a:latin typeface="Helvetica Light"/>
                <a:cs typeface="Helvetica Light"/>
              </a:rPr>
              <a:t>los productos </a:t>
            </a:r>
            <a:r>
              <a:rPr lang="es-ES" dirty="0" smtClean="0">
                <a:latin typeface="Helvetica Light"/>
                <a:cs typeface="Helvetica Light"/>
              </a:rPr>
              <a:t>y conceptos financieros para tomar </a:t>
            </a:r>
            <a:r>
              <a:rPr lang="es-ES" b="1" dirty="0">
                <a:solidFill>
                  <a:srgbClr val="EAB94E"/>
                </a:solidFill>
                <a:latin typeface="Helvetica"/>
                <a:cs typeface="Helvetica"/>
              </a:rPr>
              <a:t>decisiones informadas.</a:t>
            </a:r>
          </a:p>
          <a:p>
            <a:pPr marL="285750" indent="-285750">
              <a:buFont typeface="Arial"/>
              <a:buChar char="•"/>
            </a:pPr>
            <a:endParaRPr lang="es-ES" dirty="0">
              <a:latin typeface="Helvetica Light"/>
              <a:cs typeface="Helvetica Light"/>
            </a:endParaRPr>
          </a:p>
          <a:p>
            <a:pPr marL="285750" indent="-285750" algn="just">
              <a:buFont typeface="Arial"/>
              <a:buChar char="•"/>
            </a:pPr>
            <a:endParaRPr lang="es-ES" dirty="0">
              <a:latin typeface="Helvetica Light"/>
              <a:cs typeface="Helvetica Light"/>
            </a:endParaRPr>
          </a:p>
        </p:txBody>
      </p:sp>
    </p:spTree>
    <p:extLst>
      <p:ext uri="{BB962C8B-B14F-4D97-AF65-F5344CB8AC3E}">
        <p14:creationId xmlns:p14="http://schemas.microsoft.com/office/powerpoint/2010/main" val="1174513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6"/>
          <p:cNvSpPr txBox="1"/>
          <p:nvPr/>
        </p:nvSpPr>
        <p:spPr>
          <a:xfrm>
            <a:off x="470128" y="2656370"/>
            <a:ext cx="8680537" cy="2117895"/>
          </a:xfrm>
          <a:prstGeom prst="rect">
            <a:avLst/>
          </a:prstGeom>
          <a:noFill/>
        </p:spPr>
        <p:txBody>
          <a:bodyPr wrap="square" rtlCol="0">
            <a:spAutoFit/>
          </a:bodyPr>
          <a:lstStyle/>
          <a:p>
            <a:pPr algn="ctr"/>
            <a:r>
              <a:rPr lang="es-CO" sz="4400" b="1" dirty="0">
                <a:solidFill>
                  <a:srgbClr val="EAB94E"/>
                </a:solidFill>
                <a:latin typeface="Helvetica"/>
                <a:cs typeface="Helvetica"/>
              </a:rPr>
              <a:t>Módulo </a:t>
            </a:r>
          </a:p>
          <a:p>
            <a:pPr algn="ctr"/>
            <a:r>
              <a:rPr lang="es-CO" sz="4400" b="1" dirty="0">
                <a:solidFill>
                  <a:srgbClr val="EAB94E"/>
                </a:solidFill>
                <a:latin typeface="Helvetica"/>
                <a:cs typeface="Helvetica"/>
              </a:rPr>
              <a:t>Ahorro y plan financiero</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25</a:t>
            </a:fld>
            <a:endParaRPr lang="es-ES"/>
          </a:p>
        </p:txBody>
      </p:sp>
    </p:spTree>
    <p:extLst>
      <p:ext uri="{BB962C8B-B14F-4D97-AF65-F5344CB8AC3E}">
        <p14:creationId xmlns:p14="http://schemas.microsoft.com/office/powerpoint/2010/main" val="2322223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6"/>
          <p:cNvSpPr txBox="1"/>
          <p:nvPr/>
        </p:nvSpPr>
        <p:spPr>
          <a:xfrm>
            <a:off x="442692" y="816622"/>
            <a:ext cx="4683760" cy="584775"/>
          </a:xfrm>
          <a:prstGeom prst="rect">
            <a:avLst/>
          </a:prstGeom>
          <a:noFill/>
        </p:spPr>
        <p:txBody>
          <a:bodyPr wrap="square" rtlCol="0">
            <a:spAutoFit/>
          </a:bodyPr>
          <a:lstStyle/>
          <a:p>
            <a:pPr defTabSz="457200"/>
            <a:r>
              <a:rPr lang="es-CO" sz="3200" b="1" dirty="0">
                <a:solidFill>
                  <a:srgbClr val="EAB94E"/>
                </a:solidFill>
                <a:latin typeface="Helvetica"/>
                <a:cs typeface="Helvetica"/>
              </a:rPr>
              <a:t>Objetivos del módulo</a:t>
            </a:r>
            <a:endParaRPr lang="es-CO" sz="1200" b="1" dirty="0">
              <a:solidFill>
                <a:srgbClr val="EAB94E"/>
              </a:solidFill>
              <a:latin typeface="Helvetica"/>
              <a:cs typeface="Helvetica"/>
            </a:endParaRP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26</a:t>
            </a:fld>
            <a:endParaRPr lang="es-ES"/>
          </a:p>
        </p:txBody>
      </p:sp>
      <p:pic>
        <p:nvPicPr>
          <p:cNvPr id="17" name="Imagen 16"/>
          <p:cNvPicPr>
            <a:picLocks noChangeAspect="1"/>
          </p:cNvPicPr>
          <p:nvPr/>
        </p:nvPicPr>
        <p:blipFill rotWithShape="1">
          <a:blip r:embed="rId3"/>
          <a:srcRect l="38421" t="66931" r="29900" b="14790"/>
          <a:stretch/>
        </p:blipFill>
        <p:spPr>
          <a:xfrm>
            <a:off x="3963836" y="3774170"/>
            <a:ext cx="1016000" cy="939801"/>
          </a:xfrm>
          <a:prstGeom prst="rect">
            <a:avLst/>
          </a:prstGeom>
        </p:spPr>
      </p:pic>
      <p:pic>
        <p:nvPicPr>
          <p:cNvPr id="18" name="Imagen 17"/>
          <p:cNvPicPr>
            <a:picLocks noChangeAspect="1"/>
          </p:cNvPicPr>
          <p:nvPr/>
        </p:nvPicPr>
        <p:blipFill rotWithShape="1">
          <a:blip r:embed="rId3"/>
          <a:srcRect l="37629" t="32596" r="31089" b="48631"/>
          <a:stretch/>
        </p:blipFill>
        <p:spPr>
          <a:xfrm>
            <a:off x="6208880" y="1632896"/>
            <a:ext cx="1228898" cy="1182232"/>
          </a:xfrm>
          <a:prstGeom prst="rect">
            <a:avLst/>
          </a:prstGeom>
        </p:spPr>
      </p:pic>
      <p:pic>
        <p:nvPicPr>
          <p:cNvPr id="19" name="Imagen 18"/>
          <p:cNvPicPr>
            <a:picLocks noChangeAspect="1"/>
          </p:cNvPicPr>
          <p:nvPr/>
        </p:nvPicPr>
        <p:blipFill rotWithShape="1">
          <a:blip r:embed="rId3"/>
          <a:srcRect l="37472" r="30454" b="81008"/>
          <a:stretch/>
        </p:blipFill>
        <p:spPr>
          <a:xfrm>
            <a:off x="1683849" y="1603630"/>
            <a:ext cx="1284508" cy="1219286"/>
          </a:xfrm>
          <a:prstGeom prst="rect">
            <a:avLst/>
          </a:prstGeom>
        </p:spPr>
      </p:pic>
      <p:sp>
        <p:nvSpPr>
          <p:cNvPr id="20" name="CuadroTexto 19"/>
          <p:cNvSpPr txBox="1"/>
          <p:nvPr/>
        </p:nvSpPr>
        <p:spPr>
          <a:xfrm>
            <a:off x="474347" y="2778074"/>
            <a:ext cx="3805334" cy="1200329"/>
          </a:xfrm>
          <a:prstGeom prst="rect">
            <a:avLst/>
          </a:prstGeom>
          <a:noFill/>
        </p:spPr>
        <p:txBody>
          <a:bodyPr wrap="square" rtlCol="0">
            <a:spAutoFit/>
          </a:bodyPr>
          <a:lstStyle/>
          <a:p>
            <a:pPr algn="ctr"/>
            <a:r>
              <a:rPr lang="es-ES_tradnl" dirty="0" smtClean="0">
                <a:solidFill>
                  <a:schemeClr val="tx1">
                    <a:lumMod val="75000"/>
                    <a:lumOff val="25000"/>
                  </a:schemeClr>
                </a:solidFill>
                <a:latin typeface="Helvetica Light" charset="0"/>
                <a:ea typeface="Helvetica Light" charset="0"/>
                <a:cs typeface="Helvetica Light" charset="0"/>
              </a:rPr>
              <a:t>Entender el ahorro como una herramienta para confrontar dificultades y llevar a cabo propósitos.</a:t>
            </a:r>
            <a:endParaRPr lang="es-ES_tradnl" dirty="0">
              <a:solidFill>
                <a:schemeClr val="tx1">
                  <a:lumMod val="75000"/>
                  <a:lumOff val="25000"/>
                </a:schemeClr>
              </a:solidFill>
              <a:latin typeface="Helvetica Light" charset="0"/>
              <a:ea typeface="Helvetica Light" charset="0"/>
              <a:cs typeface="Helvetica Light" charset="0"/>
            </a:endParaRPr>
          </a:p>
        </p:txBody>
      </p:sp>
      <p:sp>
        <p:nvSpPr>
          <p:cNvPr id="21" name="CuadroTexto 20"/>
          <p:cNvSpPr txBox="1"/>
          <p:nvPr/>
        </p:nvSpPr>
        <p:spPr>
          <a:xfrm>
            <a:off x="2577655" y="4679344"/>
            <a:ext cx="3788362" cy="923330"/>
          </a:xfrm>
          <a:prstGeom prst="rect">
            <a:avLst/>
          </a:prstGeom>
          <a:noFill/>
        </p:spPr>
        <p:txBody>
          <a:bodyPr wrap="square" rtlCol="0">
            <a:spAutoFit/>
          </a:bodyPr>
          <a:lstStyle/>
          <a:p>
            <a:pPr algn="ctr"/>
            <a:r>
              <a:rPr lang="es-ES_tradnl" dirty="0" smtClean="0">
                <a:solidFill>
                  <a:schemeClr val="tx1">
                    <a:lumMod val="75000"/>
                    <a:lumOff val="25000"/>
                  </a:schemeClr>
                </a:solidFill>
                <a:latin typeface="Helvetica Light" charset="0"/>
                <a:ea typeface="Helvetica Light" charset="0"/>
                <a:cs typeface="Helvetica Light" charset="0"/>
              </a:rPr>
              <a:t>Elaborar un plan financiero personal para alcanzar metas a corto, mediano y largo plazo.</a:t>
            </a:r>
            <a:endParaRPr lang="es-ES_tradnl" dirty="0">
              <a:solidFill>
                <a:schemeClr val="tx1">
                  <a:lumMod val="75000"/>
                  <a:lumOff val="25000"/>
                </a:schemeClr>
              </a:solidFill>
              <a:latin typeface="Helvetica Light" charset="0"/>
              <a:ea typeface="Helvetica Light" charset="0"/>
              <a:cs typeface="Helvetica Light" charset="0"/>
            </a:endParaRPr>
          </a:p>
        </p:txBody>
      </p:sp>
      <p:sp>
        <p:nvSpPr>
          <p:cNvPr id="22" name="CuadroTexto 21"/>
          <p:cNvSpPr txBox="1"/>
          <p:nvPr/>
        </p:nvSpPr>
        <p:spPr>
          <a:xfrm>
            <a:off x="5159021" y="2778073"/>
            <a:ext cx="3328617" cy="1200329"/>
          </a:xfrm>
          <a:prstGeom prst="rect">
            <a:avLst/>
          </a:prstGeom>
          <a:noFill/>
        </p:spPr>
        <p:txBody>
          <a:bodyPr wrap="square" rtlCol="0">
            <a:spAutoFit/>
          </a:bodyPr>
          <a:lstStyle/>
          <a:p>
            <a:pPr algn="ctr"/>
            <a:r>
              <a:rPr lang="es-ES_tradnl" dirty="0" smtClean="0">
                <a:solidFill>
                  <a:schemeClr val="tx1">
                    <a:lumMod val="75000"/>
                    <a:lumOff val="25000"/>
                  </a:schemeClr>
                </a:solidFill>
                <a:latin typeface="Helvetica Light" charset="0"/>
                <a:ea typeface="Helvetica Light" charset="0"/>
                <a:cs typeface="Helvetica Light" charset="0"/>
              </a:rPr>
              <a:t>Identificar las características que se deben tener en cuenta para establecer metas de ahorro. </a:t>
            </a:r>
            <a:endParaRPr lang="es-ES_tradnl" dirty="0">
              <a:solidFill>
                <a:schemeClr val="tx1">
                  <a:lumMod val="75000"/>
                  <a:lumOff val="25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2896084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6"/>
          <p:cNvSpPr txBox="1"/>
          <p:nvPr/>
        </p:nvSpPr>
        <p:spPr>
          <a:xfrm>
            <a:off x="3542030" y="230032"/>
            <a:ext cx="4683760" cy="584775"/>
          </a:xfrm>
          <a:prstGeom prst="rect">
            <a:avLst/>
          </a:prstGeom>
          <a:noFill/>
        </p:spPr>
        <p:txBody>
          <a:bodyPr wrap="square" rtlCol="0">
            <a:spAutoFit/>
          </a:bodyPr>
          <a:lstStyle/>
          <a:p>
            <a:pPr defTabSz="457200"/>
            <a:r>
              <a:rPr lang="es-CO" sz="3200" b="1" dirty="0">
                <a:solidFill>
                  <a:srgbClr val="EAB94E"/>
                </a:solidFill>
                <a:latin typeface="Helvetica"/>
                <a:cs typeface="Helvetica"/>
              </a:rPr>
              <a:t>Historia de Flor</a:t>
            </a:r>
            <a:endParaRPr lang="es-CO" sz="1200" b="1" dirty="0">
              <a:solidFill>
                <a:srgbClr val="EAB94E"/>
              </a:solidFill>
              <a:latin typeface="Helvetica"/>
              <a:cs typeface="Helvetica"/>
            </a:endParaRPr>
          </a:p>
        </p:txBody>
      </p:sp>
      <p:sp>
        <p:nvSpPr>
          <p:cNvPr id="7" name="Marcador de número de diapositiva 6"/>
          <p:cNvSpPr>
            <a:spLocks noGrp="1"/>
          </p:cNvSpPr>
          <p:nvPr>
            <p:ph type="sldNum" sz="quarter" idx="12"/>
          </p:nvPr>
        </p:nvSpPr>
        <p:spPr/>
        <p:txBody>
          <a:bodyPr/>
          <a:lstStyle/>
          <a:p>
            <a:fld id="{9272C22C-0B60-D945-AA74-1F0C44F842C5}" type="slidenum">
              <a:rPr lang="es-ES" smtClean="0"/>
              <a:t>27</a:t>
            </a:fld>
            <a:endParaRPr lang="es-ES"/>
          </a:p>
        </p:txBody>
      </p:sp>
      <p:sp>
        <p:nvSpPr>
          <p:cNvPr id="8" name="CuadroTexto 7"/>
          <p:cNvSpPr txBox="1"/>
          <p:nvPr/>
        </p:nvSpPr>
        <p:spPr>
          <a:xfrm>
            <a:off x="3322223" y="1112129"/>
            <a:ext cx="5219699" cy="2031325"/>
          </a:xfrm>
          <a:prstGeom prst="rect">
            <a:avLst/>
          </a:prstGeom>
          <a:noFill/>
        </p:spPr>
        <p:txBody>
          <a:bodyPr wrap="square" rtlCol="0">
            <a:spAutoFit/>
          </a:bodyPr>
          <a:lstStyle/>
          <a:p>
            <a:pPr algn="just"/>
            <a:r>
              <a:rPr lang="es-CO" dirty="0"/>
              <a:t>Flor no entendía la importancia del ahorro. Conforme recibía su quincena, la repartía en los gastos fijos y el sobrante lo destinaba a sus antojitos, como joyas, lentes oscuros y maquillaje. Fue hasta cuando su mamá enfermó que sustituyó las compras compulsivas por consultas y medicamentos:</a:t>
            </a:r>
          </a:p>
          <a:p>
            <a:pPr algn="just"/>
            <a:endParaRPr lang="es-ES" dirty="0">
              <a:latin typeface="Helvetica Light"/>
              <a:cs typeface="Helvetica Light"/>
            </a:endParaRPr>
          </a:p>
        </p:txBody>
      </p:sp>
      <p:sp>
        <p:nvSpPr>
          <p:cNvPr id="9" name="Rectángulo 8"/>
          <p:cNvSpPr/>
          <p:nvPr/>
        </p:nvSpPr>
        <p:spPr>
          <a:xfrm>
            <a:off x="3322223" y="3594326"/>
            <a:ext cx="5323742" cy="1754326"/>
          </a:xfrm>
          <a:prstGeom prst="rect">
            <a:avLst/>
          </a:prstGeom>
        </p:spPr>
        <p:txBody>
          <a:bodyPr wrap="square">
            <a:spAutoFit/>
          </a:bodyPr>
          <a:lstStyle/>
          <a:p>
            <a:pPr algn="just"/>
            <a:r>
              <a:rPr lang="es-CO" i="1" dirty="0"/>
              <a:t>"Fue con la enfermedad de mi mamá que dejé de comprar lo que en realidad no me hacía falta. Además de mis antojos también gastaba de más en salidas a cine, comidas fuera de casa… en fin, en todo lo que se pudiera presentar los fines de semana bajo el argumento de ‘para eso trabajo’. </a:t>
            </a:r>
            <a:r>
              <a:rPr lang="es-CO" i="1" dirty="0" smtClean="0"/>
              <a:t>…</a:t>
            </a:r>
            <a:endParaRPr lang="es-ES" sz="1600" i="1" dirty="0">
              <a:solidFill>
                <a:schemeClr val="tx1">
                  <a:lumMod val="75000"/>
                  <a:lumOff val="25000"/>
                </a:schemeClr>
              </a:solidFill>
              <a:latin typeface="Helvetica" charset="-52"/>
              <a:ea typeface="Helvetica" charset="-52"/>
              <a:cs typeface="Helvetica" charset="-52"/>
            </a:endParaRPr>
          </a:p>
        </p:txBody>
      </p:sp>
    </p:spTree>
    <p:extLst>
      <p:ext uri="{BB962C8B-B14F-4D97-AF65-F5344CB8AC3E}">
        <p14:creationId xmlns:p14="http://schemas.microsoft.com/office/powerpoint/2010/main" val="3483284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6"/>
          <p:cNvSpPr txBox="1"/>
          <p:nvPr/>
        </p:nvSpPr>
        <p:spPr>
          <a:xfrm>
            <a:off x="251173" y="53808"/>
            <a:ext cx="4683760" cy="400110"/>
          </a:xfrm>
          <a:prstGeom prst="rect">
            <a:avLst/>
          </a:prstGeom>
          <a:noFill/>
        </p:spPr>
        <p:txBody>
          <a:bodyPr wrap="square" rtlCol="0">
            <a:spAutoFit/>
          </a:bodyPr>
          <a:lstStyle/>
          <a:p>
            <a:pPr defTabSz="457200"/>
            <a:r>
              <a:rPr lang="es-CO" sz="2000" b="1" dirty="0" smtClean="0">
                <a:solidFill>
                  <a:srgbClr val="EAB94E"/>
                </a:solidFill>
                <a:latin typeface="Helvetica"/>
                <a:cs typeface="Helvetica"/>
              </a:rPr>
              <a:t>Continuación historia de Flor: </a:t>
            </a:r>
            <a:endParaRPr lang="es-CO" sz="2000" b="1" dirty="0">
              <a:solidFill>
                <a:srgbClr val="EAB94E"/>
              </a:solidFill>
              <a:latin typeface="Helvetica"/>
              <a:cs typeface="Helvetica"/>
            </a:endParaRPr>
          </a:p>
        </p:txBody>
      </p:sp>
      <p:sp>
        <p:nvSpPr>
          <p:cNvPr id="8" name="CuadroTexto 7"/>
          <p:cNvSpPr txBox="1"/>
          <p:nvPr/>
        </p:nvSpPr>
        <p:spPr>
          <a:xfrm>
            <a:off x="3469157" y="4349500"/>
            <a:ext cx="5505449" cy="923330"/>
          </a:xfrm>
          <a:prstGeom prst="rect">
            <a:avLst/>
          </a:prstGeom>
          <a:noFill/>
        </p:spPr>
        <p:txBody>
          <a:bodyPr wrap="square" rtlCol="0">
            <a:spAutoFit/>
          </a:bodyPr>
          <a:lstStyle/>
          <a:p>
            <a:pPr lvl="0"/>
            <a:r>
              <a:rPr lang="es-ES_tradnl" kern="0" dirty="0">
                <a:solidFill>
                  <a:srgbClr val="EAB94E"/>
                </a:solidFill>
                <a:latin typeface="Helvetica"/>
                <a:cs typeface="Helvetica"/>
              </a:rPr>
              <a:t>¿Están preparados para enfrentar la enfermedad de sus padres o pareja?</a:t>
            </a:r>
            <a:endParaRPr lang="es-CO" dirty="0">
              <a:solidFill>
                <a:srgbClr val="EAB94E"/>
              </a:solidFill>
              <a:latin typeface="Helvetica"/>
              <a:cs typeface="Helvetica"/>
            </a:endParaRPr>
          </a:p>
          <a:p>
            <a:endParaRPr lang="es-ES" dirty="0">
              <a:latin typeface="Helvetica Light"/>
              <a:cs typeface="Helvetica Light"/>
            </a:endParaRPr>
          </a:p>
        </p:txBody>
      </p:sp>
      <p:sp>
        <p:nvSpPr>
          <p:cNvPr id="10" name="CuadroTexto 9"/>
          <p:cNvSpPr txBox="1"/>
          <p:nvPr/>
        </p:nvSpPr>
        <p:spPr>
          <a:xfrm>
            <a:off x="3469157" y="4974130"/>
            <a:ext cx="5505448" cy="369332"/>
          </a:xfrm>
          <a:prstGeom prst="rect">
            <a:avLst/>
          </a:prstGeom>
          <a:noFill/>
        </p:spPr>
        <p:txBody>
          <a:bodyPr wrap="square" rtlCol="0">
            <a:spAutoFit/>
          </a:bodyPr>
          <a:lstStyle/>
          <a:p>
            <a:pPr lvl="0"/>
            <a:r>
              <a:rPr lang="es-ES_tradnl" kern="0" dirty="0">
                <a:solidFill>
                  <a:srgbClr val="EAB94E"/>
                </a:solidFill>
                <a:latin typeface="Helvetica"/>
                <a:cs typeface="Helvetica"/>
              </a:rPr>
              <a:t>¿Están preparándose para su propia </a:t>
            </a:r>
            <a:r>
              <a:rPr lang="es-ES_tradnl" kern="0">
                <a:solidFill>
                  <a:srgbClr val="EAB94E"/>
                </a:solidFill>
                <a:latin typeface="Helvetica"/>
                <a:cs typeface="Helvetica"/>
              </a:rPr>
              <a:t>vejez</a:t>
            </a:r>
            <a:r>
              <a:rPr lang="es-ES_tradnl" kern="0" smtClean="0">
                <a:solidFill>
                  <a:srgbClr val="EAB94E"/>
                </a:solidFill>
                <a:latin typeface="Helvetica"/>
                <a:cs typeface="Helvetica"/>
              </a:rPr>
              <a:t>?</a:t>
            </a:r>
            <a:endParaRPr lang="es-CO" dirty="0">
              <a:solidFill>
                <a:srgbClr val="EAB94E"/>
              </a:solidFill>
              <a:latin typeface="Helvetica"/>
              <a:cs typeface="Helvetica"/>
            </a:endParaRP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28</a:t>
            </a:fld>
            <a:endParaRPr lang="es-ES"/>
          </a:p>
        </p:txBody>
      </p:sp>
      <p:sp>
        <p:nvSpPr>
          <p:cNvPr id="7" name="CuadroTexto 6"/>
          <p:cNvSpPr txBox="1"/>
          <p:nvPr/>
        </p:nvSpPr>
        <p:spPr>
          <a:xfrm>
            <a:off x="3478138" y="308550"/>
            <a:ext cx="5210801" cy="3970318"/>
          </a:xfrm>
          <a:prstGeom prst="rect">
            <a:avLst/>
          </a:prstGeom>
          <a:noFill/>
        </p:spPr>
        <p:txBody>
          <a:bodyPr wrap="square" rtlCol="0">
            <a:spAutoFit/>
          </a:bodyPr>
          <a:lstStyle/>
          <a:p>
            <a:pPr algn="just"/>
            <a:r>
              <a:rPr lang="es-CO" i="1" dirty="0"/>
              <a:t>Hace dos años a mi mamá le detectaron diabetes e hipertensión, problemas de salud que le impidieron seguir trabajando, dejándome a mí como el único ingreso de mi familia; todo </a:t>
            </a:r>
            <a:r>
              <a:rPr lang="es-CO" i="1" dirty="0" smtClean="0"/>
              <a:t>ello, </a:t>
            </a:r>
            <a:r>
              <a:rPr lang="es-CO" i="1" dirty="0"/>
              <a:t>sumado a que debíamos pagar consultas, medicamentos y alimentos especiales para su dieta. </a:t>
            </a:r>
            <a:endParaRPr lang="es-CO" i="1" dirty="0" smtClean="0"/>
          </a:p>
          <a:p>
            <a:pPr algn="just"/>
            <a:endParaRPr lang="es-CO" i="1" dirty="0"/>
          </a:p>
          <a:p>
            <a:pPr algn="just"/>
            <a:r>
              <a:rPr lang="es-CO" i="1" dirty="0" smtClean="0"/>
              <a:t>Fue </a:t>
            </a:r>
            <a:r>
              <a:rPr lang="es-CO" i="1" dirty="0"/>
              <a:t>en ese periodo cuando pensaba en el ayer, en los días en los que me sobraba dinero en las quincenas</a:t>
            </a:r>
            <a:r>
              <a:rPr lang="es-CO" i="1" dirty="0" smtClean="0"/>
              <a:t>.</a:t>
            </a:r>
          </a:p>
          <a:p>
            <a:pPr algn="just"/>
            <a:endParaRPr lang="es-CO" i="1" dirty="0"/>
          </a:p>
          <a:p>
            <a:pPr algn="just"/>
            <a:r>
              <a:rPr lang="es-CO" i="1" dirty="0" smtClean="0"/>
              <a:t> </a:t>
            </a:r>
            <a:r>
              <a:rPr lang="es-CO" i="1" dirty="0"/>
              <a:t>Digo, no eran grandes cantidades, pero sí las suficientes para guardar por lo menos $50.000. Las enfermedades no avisan, simplemente llegan y si no estás preparada para enfrentarlas, es terrible".</a:t>
            </a:r>
            <a:endParaRPr lang="es-CO" dirty="0"/>
          </a:p>
        </p:txBody>
      </p:sp>
    </p:spTree>
    <p:extLst>
      <p:ext uri="{BB962C8B-B14F-4D97-AF65-F5344CB8AC3E}">
        <p14:creationId xmlns:p14="http://schemas.microsoft.com/office/powerpoint/2010/main" val="216658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4"/>
          <p:cNvSpPr txBox="1">
            <a:spLocks noChangeArrowheads="1"/>
          </p:cNvSpPr>
          <p:nvPr/>
        </p:nvSpPr>
        <p:spPr bwMode="auto">
          <a:xfrm>
            <a:off x="78289" y="864430"/>
            <a:ext cx="7848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s-MX"/>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0"/>
              </a:spcBef>
              <a:buFontTx/>
              <a:buNone/>
            </a:pPr>
            <a:r>
              <a:rPr lang="es-CO" altLang="es-CO" sz="1800" dirty="0">
                <a:solidFill>
                  <a:srgbClr val="000000"/>
                </a:solidFill>
                <a:latin typeface="Helvetica Light"/>
                <a:cs typeface="Helvetica Light"/>
              </a:rPr>
              <a:t>Son la razón para guardar o acumular dinero, estas deben ser:</a:t>
            </a:r>
          </a:p>
        </p:txBody>
      </p:sp>
      <p:sp>
        <p:nvSpPr>
          <p:cNvPr id="7" name="CuadroTexto 6"/>
          <p:cNvSpPr txBox="1"/>
          <p:nvPr/>
        </p:nvSpPr>
        <p:spPr>
          <a:xfrm>
            <a:off x="0" y="237414"/>
            <a:ext cx="4683760" cy="584775"/>
          </a:xfrm>
          <a:prstGeom prst="rect">
            <a:avLst/>
          </a:prstGeom>
          <a:noFill/>
        </p:spPr>
        <p:txBody>
          <a:bodyPr wrap="square" rtlCol="0">
            <a:spAutoFit/>
          </a:bodyPr>
          <a:lstStyle/>
          <a:p>
            <a:pPr algn="ctr" defTabSz="457200"/>
            <a:r>
              <a:rPr lang="es-CO" sz="3200" b="1" dirty="0">
                <a:solidFill>
                  <a:srgbClr val="FFC000"/>
                </a:solidFill>
                <a:latin typeface="Helvetica"/>
                <a:cs typeface="Helvetica"/>
              </a:rPr>
              <a:t>Las metas de ahorro…</a:t>
            </a:r>
            <a:endParaRPr lang="es-CO" sz="1200" b="1" dirty="0">
              <a:solidFill>
                <a:srgbClr val="FFC000"/>
              </a:solidFill>
              <a:latin typeface="Helvetica"/>
              <a:cs typeface="Helvetica"/>
            </a:endParaRPr>
          </a:p>
        </p:txBody>
      </p:sp>
      <p:sp>
        <p:nvSpPr>
          <p:cNvPr id="8" name="CuadroTexto 7"/>
          <p:cNvSpPr txBox="1"/>
          <p:nvPr/>
        </p:nvSpPr>
        <p:spPr>
          <a:xfrm>
            <a:off x="2152048" y="2037226"/>
            <a:ext cx="4559873" cy="584775"/>
          </a:xfrm>
          <a:prstGeom prst="rect">
            <a:avLst/>
          </a:prstGeom>
          <a:noFill/>
        </p:spPr>
        <p:txBody>
          <a:bodyPr wrap="square" rtlCol="0">
            <a:spAutoFit/>
          </a:bodyPr>
          <a:lstStyle/>
          <a:p>
            <a:r>
              <a:rPr lang="es-ES" sz="3200" dirty="0">
                <a:latin typeface="Helvetica Light"/>
                <a:cs typeface="Helvetica Light"/>
              </a:rPr>
              <a:t>Concretas</a:t>
            </a:r>
          </a:p>
        </p:txBody>
      </p:sp>
      <p:sp>
        <p:nvSpPr>
          <p:cNvPr id="21" name="CuadroTexto 20"/>
          <p:cNvSpPr txBox="1"/>
          <p:nvPr/>
        </p:nvSpPr>
        <p:spPr>
          <a:xfrm>
            <a:off x="2152048" y="3238257"/>
            <a:ext cx="4559873" cy="584775"/>
          </a:xfrm>
          <a:prstGeom prst="rect">
            <a:avLst/>
          </a:prstGeom>
          <a:noFill/>
        </p:spPr>
        <p:txBody>
          <a:bodyPr wrap="square" rtlCol="0">
            <a:spAutoFit/>
          </a:bodyPr>
          <a:lstStyle/>
          <a:p>
            <a:r>
              <a:rPr lang="es-ES" sz="3200" dirty="0" smtClean="0">
                <a:latin typeface="Helvetica Light"/>
                <a:cs typeface="Helvetica Light"/>
              </a:rPr>
              <a:t>Alcanzables</a:t>
            </a:r>
            <a:endParaRPr lang="es-ES" sz="3200" dirty="0">
              <a:latin typeface="Helvetica Light"/>
              <a:cs typeface="Helvetica Light"/>
            </a:endParaRPr>
          </a:p>
        </p:txBody>
      </p:sp>
      <p:sp>
        <p:nvSpPr>
          <p:cNvPr id="22" name="CuadroTexto 21"/>
          <p:cNvSpPr txBox="1"/>
          <p:nvPr/>
        </p:nvSpPr>
        <p:spPr>
          <a:xfrm>
            <a:off x="2152047" y="4388511"/>
            <a:ext cx="5774842" cy="584775"/>
          </a:xfrm>
          <a:prstGeom prst="rect">
            <a:avLst/>
          </a:prstGeom>
          <a:noFill/>
        </p:spPr>
        <p:txBody>
          <a:bodyPr wrap="square" rtlCol="0">
            <a:spAutoFit/>
          </a:bodyPr>
          <a:lstStyle/>
          <a:p>
            <a:r>
              <a:rPr lang="es-ES" sz="3200" dirty="0">
                <a:latin typeface="Helvetica Light"/>
                <a:cs typeface="Helvetica Light"/>
              </a:rPr>
              <a:t>Tener un tiempo definido</a:t>
            </a:r>
          </a:p>
        </p:txBody>
      </p:sp>
      <p:sp>
        <p:nvSpPr>
          <p:cNvPr id="23" name="CuadroTexto 22"/>
          <p:cNvSpPr txBox="1"/>
          <p:nvPr/>
        </p:nvSpPr>
        <p:spPr>
          <a:xfrm>
            <a:off x="3464169" y="5265932"/>
            <a:ext cx="6084277" cy="369332"/>
          </a:xfrm>
          <a:prstGeom prst="rect">
            <a:avLst/>
          </a:prstGeom>
          <a:noFill/>
        </p:spPr>
        <p:txBody>
          <a:bodyPr wrap="square" rtlCol="0">
            <a:spAutoFit/>
          </a:bodyPr>
          <a:lstStyle/>
          <a:p>
            <a:r>
              <a:rPr lang="es-ES" b="1" dirty="0">
                <a:solidFill>
                  <a:schemeClr val="tx2"/>
                </a:solidFill>
                <a:latin typeface="Helvetica"/>
                <a:ea typeface="Times New Roman" pitchFamily="18" charset="0"/>
                <a:cs typeface="Helvetica"/>
              </a:rPr>
              <a:t>Para cumplirlas se debe hacer un plan de ahorro</a:t>
            </a:r>
            <a:r>
              <a:rPr lang="is-IS" b="1" dirty="0" smtClean="0">
                <a:solidFill>
                  <a:schemeClr val="tx2"/>
                </a:solidFill>
                <a:latin typeface="Helvetica"/>
                <a:ea typeface="Times New Roman" pitchFamily="18" charset="0"/>
                <a:cs typeface="Helvetica"/>
              </a:rPr>
              <a:t>…</a:t>
            </a:r>
            <a:endParaRPr lang="es-ES" b="1" dirty="0">
              <a:solidFill>
                <a:schemeClr val="tx2"/>
              </a:solidFill>
              <a:latin typeface="Helvetica"/>
              <a:ea typeface="Times New Roman" pitchFamily="18" charset="0"/>
              <a:cs typeface="Helvetica"/>
            </a:endParaRP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29</a:t>
            </a:fld>
            <a:endParaRPr lang="es-ES" dirty="0"/>
          </a:p>
        </p:txBody>
      </p:sp>
    </p:spTree>
    <p:extLst>
      <p:ext uri="{BB962C8B-B14F-4D97-AF65-F5344CB8AC3E}">
        <p14:creationId xmlns:p14="http://schemas.microsoft.com/office/powerpoint/2010/main" val="2518635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uadroTexto 6"/>
          <p:cNvSpPr txBox="1"/>
          <p:nvPr/>
        </p:nvSpPr>
        <p:spPr>
          <a:xfrm rot="16200000">
            <a:off x="-2175286" y="2926429"/>
            <a:ext cx="6022096" cy="584775"/>
          </a:xfrm>
          <a:prstGeom prst="rect">
            <a:avLst/>
          </a:prstGeom>
          <a:noFill/>
        </p:spPr>
        <p:txBody>
          <a:bodyPr wrap="square" rtlCol="0">
            <a:spAutoFit/>
          </a:bodyPr>
          <a:lstStyle/>
          <a:p>
            <a:pPr algn="ctr" defTabSz="457200"/>
            <a:r>
              <a:rPr lang="es-CO" sz="3200" b="1" dirty="0">
                <a:solidFill>
                  <a:srgbClr val="EAB94E"/>
                </a:solidFill>
                <a:latin typeface="Helvetica"/>
                <a:cs typeface="Helvetica"/>
              </a:rPr>
              <a:t>Contenido del programa</a:t>
            </a:r>
            <a:endParaRPr lang="es-CO" sz="1200" b="1" dirty="0">
              <a:solidFill>
                <a:srgbClr val="EAB94E"/>
              </a:solidFill>
              <a:latin typeface="Helvetica"/>
              <a:cs typeface="Helvetica"/>
            </a:endParaRPr>
          </a:p>
        </p:txBody>
      </p:sp>
      <p:sp>
        <p:nvSpPr>
          <p:cNvPr id="5" name="CuadroTexto 4"/>
          <p:cNvSpPr txBox="1"/>
          <p:nvPr/>
        </p:nvSpPr>
        <p:spPr>
          <a:xfrm>
            <a:off x="2717612" y="1548282"/>
            <a:ext cx="2271309" cy="1015663"/>
          </a:xfrm>
          <a:prstGeom prst="rect">
            <a:avLst/>
          </a:prstGeom>
        </p:spPr>
        <p:txBody>
          <a:bodyPr wrap="square" rtlCol="0">
            <a:spAutoFit/>
          </a:bodyPr>
          <a:lstStyle/>
          <a:p>
            <a:pPr algn="ctr"/>
            <a:r>
              <a:rPr lang="es-ES" dirty="0">
                <a:solidFill>
                  <a:srgbClr val="EAB94E"/>
                </a:solidFill>
                <a:latin typeface="Helvetica Light"/>
                <a:cs typeface="Helvetica Light"/>
              </a:rPr>
              <a:t>Módulo 1 </a:t>
            </a:r>
          </a:p>
          <a:p>
            <a:pPr algn="ctr"/>
            <a:r>
              <a:rPr lang="es-ES" sz="2400" dirty="0">
                <a:solidFill>
                  <a:srgbClr val="0B2D39"/>
                </a:solidFill>
                <a:latin typeface="Helvetica" panose="020B0604020202020204" pitchFamily="34" charset="0"/>
                <a:cs typeface="Helvetica" panose="020B0604020202020204" pitchFamily="34" charset="0"/>
              </a:rPr>
              <a:t>Presupuesto</a:t>
            </a:r>
          </a:p>
          <a:p>
            <a:endParaRPr lang="es-ES" dirty="0"/>
          </a:p>
        </p:txBody>
      </p:sp>
      <p:sp>
        <p:nvSpPr>
          <p:cNvPr id="7" name="CuadroTexto 6"/>
          <p:cNvSpPr txBox="1"/>
          <p:nvPr/>
        </p:nvSpPr>
        <p:spPr>
          <a:xfrm>
            <a:off x="5481659" y="1548282"/>
            <a:ext cx="2271309" cy="1384995"/>
          </a:xfrm>
          <a:prstGeom prst="rect">
            <a:avLst/>
          </a:prstGeom>
        </p:spPr>
        <p:txBody>
          <a:bodyPr wrap="square" rtlCol="0">
            <a:spAutoFit/>
          </a:bodyPr>
          <a:lstStyle/>
          <a:p>
            <a:pPr algn="ctr"/>
            <a:r>
              <a:rPr lang="es-ES" dirty="0">
                <a:solidFill>
                  <a:srgbClr val="EAB94E"/>
                </a:solidFill>
                <a:latin typeface="Helvetica Light"/>
                <a:cs typeface="Helvetica Light"/>
              </a:rPr>
              <a:t>Módulo 2</a:t>
            </a:r>
          </a:p>
          <a:p>
            <a:pPr algn="ctr"/>
            <a:r>
              <a:rPr lang="es-ES" sz="2400" dirty="0" smtClean="0">
                <a:solidFill>
                  <a:srgbClr val="0B2D39"/>
                </a:solidFill>
                <a:latin typeface="Helvetica" panose="020B0604020202020204" pitchFamily="34" charset="0"/>
                <a:cs typeface="Helvetica" panose="020B0604020202020204" pitchFamily="34" charset="0"/>
              </a:rPr>
              <a:t>Ahorro y plan financiero</a:t>
            </a:r>
            <a:endParaRPr lang="es-ES" sz="2400" dirty="0">
              <a:solidFill>
                <a:srgbClr val="0B2D39"/>
              </a:solidFill>
              <a:latin typeface="Helvetica" panose="020B0604020202020204" pitchFamily="34" charset="0"/>
              <a:cs typeface="Helvetica" panose="020B0604020202020204" pitchFamily="34" charset="0"/>
            </a:endParaRPr>
          </a:p>
          <a:p>
            <a:endParaRPr lang="es-ES" dirty="0"/>
          </a:p>
        </p:txBody>
      </p:sp>
      <p:sp>
        <p:nvSpPr>
          <p:cNvPr id="8" name="CuadroTexto 7"/>
          <p:cNvSpPr txBox="1"/>
          <p:nvPr/>
        </p:nvSpPr>
        <p:spPr>
          <a:xfrm>
            <a:off x="2717612" y="4111955"/>
            <a:ext cx="2271309" cy="1015663"/>
          </a:xfrm>
          <a:prstGeom prst="rect">
            <a:avLst/>
          </a:prstGeom>
        </p:spPr>
        <p:txBody>
          <a:bodyPr wrap="square" rtlCol="0">
            <a:spAutoFit/>
          </a:bodyPr>
          <a:lstStyle/>
          <a:p>
            <a:pPr algn="ctr"/>
            <a:r>
              <a:rPr lang="es-ES" dirty="0">
                <a:solidFill>
                  <a:srgbClr val="EAB94E"/>
                </a:solidFill>
                <a:latin typeface="Helvetica Light"/>
                <a:cs typeface="Helvetica Light"/>
              </a:rPr>
              <a:t>Módulo 3 </a:t>
            </a:r>
          </a:p>
          <a:p>
            <a:pPr algn="ctr"/>
            <a:r>
              <a:rPr lang="es-ES" sz="2400" dirty="0">
                <a:solidFill>
                  <a:srgbClr val="0B2D39"/>
                </a:solidFill>
                <a:latin typeface="Helvetica" panose="020B0604020202020204" pitchFamily="34" charset="0"/>
                <a:cs typeface="Helvetica" panose="020B0604020202020204" pitchFamily="34" charset="0"/>
              </a:rPr>
              <a:t>Crédito</a:t>
            </a:r>
          </a:p>
          <a:p>
            <a:endParaRPr lang="es-ES" dirty="0"/>
          </a:p>
        </p:txBody>
      </p:sp>
      <p:sp>
        <p:nvSpPr>
          <p:cNvPr id="9" name="CuadroTexto 8"/>
          <p:cNvSpPr txBox="1"/>
          <p:nvPr/>
        </p:nvSpPr>
        <p:spPr>
          <a:xfrm>
            <a:off x="5481659" y="3889534"/>
            <a:ext cx="2271309" cy="1754326"/>
          </a:xfrm>
          <a:prstGeom prst="rect">
            <a:avLst/>
          </a:prstGeom>
        </p:spPr>
        <p:txBody>
          <a:bodyPr wrap="square" rtlCol="0">
            <a:spAutoFit/>
          </a:bodyPr>
          <a:lstStyle/>
          <a:p>
            <a:pPr algn="ctr"/>
            <a:r>
              <a:rPr lang="es-ES" dirty="0">
                <a:solidFill>
                  <a:srgbClr val="EAB94E"/>
                </a:solidFill>
                <a:latin typeface="Helvetica Light"/>
                <a:cs typeface="Helvetica Light"/>
              </a:rPr>
              <a:t>Módulo 4</a:t>
            </a:r>
          </a:p>
          <a:p>
            <a:pPr algn="ctr"/>
            <a:r>
              <a:rPr lang="es-ES" sz="2400" dirty="0">
                <a:solidFill>
                  <a:srgbClr val="0B2D39"/>
                </a:solidFill>
                <a:latin typeface="Helvetica" panose="020B0604020202020204" pitchFamily="34" charset="0"/>
                <a:cs typeface="Helvetica" panose="020B0604020202020204" pitchFamily="34" charset="0"/>
              </a:rPr>
              <a:t>Productos y</a:t>
            </a:r>
          </a:p>
          <a:p>
            <a:pPr algn="ctr"/>
            <a:r>
              <a:rPr lang="es-ES" sz="2400" dirty="0">
                <a:solidFill>
                  <a:srgbClr val="0B2D39"/>
                </a:solidFill>
                <a:latin typeface="Helvetica" panose="020B0604020202020204" pitchFamily="34" charset="0"/>
                <a:cs typeface="Helvetica" panose="020B0604020202020204" pitchFamily="34" charset="0"/>
              </a:rPr>
              <a:t>Servicios financieros</a:t>
            </a:r>
          </a:p>
          <a:p>
            <a:endParaRPr lang="es-ES" dirty="0"/>
          </a:p>
        </p:txBody>
      </p:sp>
      <p:sp>
        <p:nvSpPr>
          <p:cNvPr id="6" name="Marcador de número de diapositiva 5"/>
          <p:cNvSpPr>
            <a:spLocks noGrp="1"/>
          </p:cNvSpPr>
          <p:nvPr>
            <p:ph type="sldNum" sz="quarter" idx="12"/>
          </p:nvPr>
        </p:nvSpPr>
        <p:spPr/>
        <p:txBody>
          <a:bodyPr/>
          <a:lstStyle/>
          <a:p>
            <a:fld id="{9272C22C-0B60-D945-AA74-1F0C44F842C5}" type="slidenum">
              <a:rPr lang="es-ES" smtClean="0"/>
              <a:t>3</a:t>
            </a:fld>
            <a:endParaRPr lang="es-ES"/>
          </a:p>
        </p:txBody>
      </p:sp>
    </p:spTree>
    <p:extLst>
      <p:ext uri="{BB962C8B-B14F-4D97-AF65-F5344CB8AC3E}">
        <p14:creationId xmlns:p14="http://schemas.microsoft.com/office/powerpoint/2010/main" val="2034183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769708" y="311230"/>
            <a:ext cx="4283148" cy="1815882"/>
          </a:xfrm>
          <a:prstGeom prst="rect">
            <a:avLst/>
          </a:prstGeom>
          <a:noFill/>
        </p:spPr>
        <p:txBody>
          <a:bodyPr wrap="square" rtlCol="0">
            <a:spAutoFit/>
          </a:bodyPr>
          <a:lstStyle/>
          <a:p>
            <a:r>
              <a:rPr lang="es-ES" sz="2800" b="1" dirty="0">
                <a:solidFill>
                  <a:srgbClr val="EAB94E"/>
                </a:solidFill>
                <a:latin typeface="Helvetica Light"/>
                <a:cs typeface="Helvetica Light"/>
              </a:rPr>
              <a:t>Actividad 1 </a:t>
            </a:r>
            <a:r>
              <a:rPr lang="es-ES" sz="2800" b="1" dirty="0" smtClean="0">
                <a:solidFill>
                  <a:srgbClr val="EAB94E"/>
                </a:solidFill>
                <a:latin typeface="Helvetica Light"/>
                <a:cs typeface="Helvetica Light"/>
              </a:rPr>
              <a:t>:</a:t>
            </a:r>
          </a:p>
          <a:p>
            <a:endParaRPr lang="es-ES" sz="2800" b="1" dirty="0" smtClean="0">
              <a:solidFill>
                <a:srgbClr val="EAB94E"/>
              </a:solidFill>
              <a:latin typeface="Helvetica Light"/>
              <a:cs typeface="Helvetica Light"/>
            </a:endParaRPr>
          </a:p>
          <a:p>
            <a:r>
              <a:rPr lang="es-ES" sz="2800" dirty="0" smtClean="0">
                <a:solidFill>
                  <a:srgbClr val="EAB94E"/>
                </a:solidFill>
                <a:latin typeface="Helvetica Light"/>
                <a:cs typeface="Helvetica Light"/>
              </a:rPr>
              <a:t>¿Cuál </a:t>
            </a:r>
            <a:r>
              <a:rPr lang="es-ES" sz="2800" dirty="0">
                <a:solidFill>
                  <a:srgbClr val="EAB94E"/>
                </a:solidFill>
                <a:latin typeface="Helvetica Light"/>
                <a:cs typeface="Helvetica Light"/>
              </a:rPr>
              <a:t>es su propósito de </a:t>
            </a:r>
            <a:r>
              <a:rPr lang="es-ES" sz="2800" dirty="0" smtClean="0">
                <a:solidFill>
                  <a:srgbClr val="EAB94E"/>
                </a:solidFill>
                <a:latin typeface="Helvetica Light"/>
                <a:cs typeface="Helvetica Light"/>
              </a:rPr>
              <a:t>ahorro?</a:t>
            </a:r>
            <a:endParaRPr lang="es-ES" sz="2800" dirty="0">
              <a:solidFill>
                <a:srgbClr val="EAB94E"/>
              </a:solidFill>
              <a:latin typeface="Helvetica Light"/>
              <a:cs typeface="Helvetica Light"/>
            </a:endParaRP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30</a:t>
            </a:fld>
            <a:endParaRPr lang="es-ES"/>
          </a:p>
        </p:txBody>
      </p:sp>
    </p:spTree>
    <p:extLst>
      <p:ext uri="{BB962C8B-B14F-4D97-AF65-F5344CB8AC3E}">
        <p14:creationId xmlns:p14="http://schemas.microsoft.com/office/powerpoint/2010/main" val="473868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13775" y="1919866"/>
            <a:ext cx="7716033" cy="3416320"/>
          </a:xfrm>
          <a:prstGeom prst="rect">
            <a:avLst/>
          </a:prstGeom>
        </p:spPr>
        <p:txBody>
          <a:bodyPr wrap="square">
            <a:spAutoFit/>
          </a:bodyPr>
          <a:lstStyle/>
          <a:p>
            <a:pPr marL="444500" indent="-444500" algn="just">
              <a:buClr>
                <a:schemeClr val="tx2">
                  <a:lumMod val="75000"/>
                </a:schemeClr>
              </a:buClr>
              <a:buSzPct val="150000"/>
              <a:buFont typeface="Wingdings" panose="05000000000000000000" pitchFamily="2" charset="2"/>
              <a:buChar char="ü"/>
            </a:pPr>
            <a:r>
              <a:rPr lang="es-CO" dirty="0">
                <a:latin typeface="Helvetica Light"/>
                <a:cs typeface="Helvetica Light"/>
              </a:rPr>
              <a:t>Defina sus </a:t>
            </a:r>
            <a:r>
              <a:rPr lang="es-CO" b="1" dirty="0">
                <a:solidFill>
                  <a:srgbClr val="F1AB32"/>
                </a:solidFill>
                <a:latin typeface="Helvetica Light"/>
                <a:cs typeface="Helvetica Light"/>
              </a:rPr>
              <a:t>metas de ahorro. </a:t>
            </a:r>
          </a:p>
          <a:p>
            <a:pPr marL="444500" indent="-444500" algn="just">
              <a:buClr>
                <a:schemeClr val="tx2">
                  <a:lumMod val="75000"/>
                </a:schemeClr>
              </a:buClr>
              <a:buSzPct val="150000"/>
              <a:buFont typeface="Wingdings" panose="05000000000000000000" pitchFamily="2" charset="2"/>
              <a:buChar char="ü"/>
            </a:pPr>
            <a:endParaRPr lang="es-CO" dirty="0">
              <a:latin typeface="Helvetica Light"/>
              <a:cs typeface="Helvetica Light"/>
            </a:endParaRPr>
          </a:p>
          <a:p>
            <a:pPr marL="444500" indent="-444500" algn="just">
              <a:buClr>
                <a:schemeClr val="tx2">
                  <a:lumMod val="75000"/>
                </a:schemeClr>
              </a:buClr>
              <a:buSzPct val="150000"/>
              <a:buFont typeface="Wingdings" panose="05000000000000000000" pitchFamily="2" charset="2"/>
              <a:buChar char="ü"/>
            </a:pPr>
            <a:r>
              <a:rPr lang="es-CO" dirty="0">
                <a:latin typeface="Helvetica Light"/>
                <a:cs typeface="Helvetica Light"/>
              </a:rPr>
              <a:t>Planee el tiempo (en meses) en el que desea cumplirlas.</a:t>
            </a:r>
          </a:p>
          <a:p>
            <a:pPr marL="444500" indent="-444500" algn="just">
              <a:buClr>
                <a:schemeClr val="tx2">
                  <a:lumMod val="75000"/>
                </a:schemeClr>
              </a:buClr>
              <a:buSzPct val="150000"/>
              <a:buFont typeface="Wingdings" panose="05000000000000000000" pitchFamily="2" charset="2"/>
              <a:buChar char="ü"/>
            </a:pPr>
            <a:endParaRPr lang="es-CO" dirty="0">
              <a:latin typeface="Helvetica Light"/>
              <a:cs typeface="Helvetica Light"/>
            </a:endParaRPr>
          </a:p>
          <a:p>
            <a:pPr marL="444500" indent="-444500" algn="just">
              <a:buClr>
                <a:schemeClr val="tx2">
                  <a:lumMod val="75000"/>
                </a:schemeClr>
              </a:buClr>
              <a:buSzPct val="150000"/>
              <a:buFont typeface="Wingdings" panose="05000000000000000000" pitchFamily="2" charset="2"/>
              <a:buChar char="ü"/>
            </a:pPr>
            <a:r>
              <a:rPr lang="es-CO" dirty="0">
                <a:latin typeface="Helvetica Light"/>
                <a:cs typeface="Helvetica Light"/>
              </a:rPr>
              <a:t>Defina el </a:t>
            </a:r>
            <a:r>
              <a:rPr lang="es-CO" b="1" dirty="0">
                <a:solidFill>
                  <a:srgbClr val="F1AB32"/>
                </a:solidFill>
                <a:latin typeface="Helvetica Light"/>
                <a:cs typeface="Helvetica Light"/>
              </a:rPr>
              <a:t>monto de sus metas.</a:t>
            </a:r>
          </a:p>
          <a:p>
            <a:pPr marL="444500" indent="-444500" algn="just">
              <a:buClr>
                <a:schemeClr val="tx2">
                  <a:lumMod val="75000"/>
                </a:schemeClr>
              </a:buClr>
              <a:buSzPct val="150000"/>
              <a:buFont typeface="Wingdings" panose="05000000000000000000" pitchFamily="2" charset="2"/>
              <a:buChar char="ü"/>
            </a:pPr>
            <a:endParaRPr lang="es-CO" dirty="0">
              <a:latin typeface="Helvetica Light"/>
              <a:cs typeface="Helvetica Light"/>
            </a:endParaRPr>
          </a:p>
          <a:p>
            <a:pPr marL="444500" indent="-444500" algn="just">
              <a:buClr>
                <a:schemeClr val="tx2">
                  <a:lumMod val="75000"/>
                </a:schemeClr>
              </a:buClr>
              <a:buSzPct val="150000"/>
              <a:buFont typeface="Wingdings" panose="05000000000000000000" pitchFamily="2" charset="2"/>
              <a:buChar char="ü"/>
            </a:pPr>
            <a:r>
              <a:rPr lang="es-CO" dirty="0">
                <a:latin typeface="Helvetica Light"/>
                <a:cs typeface="Helvetica Light"/>
              </a:rPr>
              <a:t>Calcule cuánto debe ahorrar cada mes para lograrlas. Esto se hace al dividir el monto total entre el tiempo en el que desea cumplirlas.</a:t>
            </a:r>
          </a:p>
          <a:p>
            <a:pPr marL="444500" indent="-444500" algn="just">
              <a:buClr>
                <a:schemeClr val="tx2">
                  <a:lumMod val="75000"/>
                </a:schemeClr>
              </a:buClr>
              <a:buSzPct val="150000"/>
              <a:buFont typeface="Wingdings" panose="05000000000000000000" pitchFamily="2" charset="2"/>
              <a:buChar char="ü"/>
            </a:pPr>
            <a:endParaRPr lang="es-CO" dirty="0">
              <a:latin typeface="Helvetica Light"/>
              <a:cs typeface="Helvetica Light"/>
            </a:endParaRPr>
          </a:p>
          <a:p>
            <a:pPr marL="444500" indent="-444500" algn="just">
              <a:buClr>
                <a:schemeClr val="tx2">
                  <a:lumMod val="75000"/>
                </a:schemeClr>
              </a:buClr>
              <a:buSzPct val="150000"/>
              <a:buFont typeface="Wingdings" panose="05000000000000000000" pitchFamily="2" charset="2"/>
              <a:buChar char="ü"/>
            </a:pPr>
            <a:r>
              <a:rPr lang="es-CO" dirty="0">
                <a:latin typeface="Helvetica Light"/>
                <a:cs typeface="Helvetica Light"/>
              </a:rPr>
              <a:t>Compare con su </a:t>
            </a:r>
            <a:r>
              <a:rPr lang="es-CO" b="1" dirty="0">
                <a:solidFill>
                  <a:srgbClr val="F1AB32"/>
                </a:solidFill>
                <a:latin typeface="Helvetica Light"/>
                <a:cs typeface="Helvetica Light"/>
              </a:rPr>
              <a:t>capacidad de ahorro </a:t>
            </a:r>
            <a:r>
              <a:rPr lang="es-CO" dirty="0">
                <a:latin typeface="Helvetica Light"/>
                <a:cs typeface="Helvetica Light"/>
              </a:rPr>
              <a:t>para saber si es posible hacer ese ahorro o necesita más plazo para lograrlo o reducir algunos gastos innecesarios.</a:t>
            </a:r>
          </a:p>
        </p:txBody>
      </p:sp>
      <p:sp>
        <p:nvSpPr>
          <p:cNvPr id="3" name="CuadroTexto 2"/>
          <p:cNvSpPr txBox="1"/>
          <p:nvPr/>
        </p:nvSpPr>
        <p:spPr>
          <a:xfrm>
            <a:off x="613775" y="1196209"/>
            <a:ext cx="6400799" cy="584775"/>
          </a:xfrm>
          <a:prstGeom prst="rect">
            <a:avLst/>
          </a:prstGeom>
          <a:noFill/>
        </p:spPr>
        <p:txBody>
          <a:bodyPr wrap="square" rtlCol="0">
            <a:spAutoFit/>
          </a:bodyPr>
          <a:lstStyle/>
          <a:p>
            <a:pPr algn="ctr" defTabSz="457200"/>
            <a:r>
              <a:rPr lang="es-CO" sz="3200" b="1" dirty="0">
                <a:solidFill>
                  <a:srgbClr val="EAB94E"/>
                </a:solidFill>
                <a:latin typeface="Helvetica"/>
                <a:cs typeface="Helvetica"/>
              </a:rPr>
              <a:t>Para hacer un plan de ahorro…</a:t>
            </a:r>
            <a:endParaRPr lang="es-CO" sz="1200" b="1" dirty="0">
              <a:solidFill>
                <a:srgbClr val="EAB94E"/>
              </a:solidFill>
              <a:latin typeface="Helvetica"/>
              <a:cs typeface="Helvetica"/>
            </a:endParaRP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31</a:t>
            </a:fld>
            <a:endParaRPr lang="es-ES"/>
          </a:p>
        </p:txBody>
      </p:sp>
    </p:spTree>
    <p:extLst>
      <p:ext uri="{BB962C8B-B14F-4D97-AF65-F5344CB8AC3E}">
        <p14:creationId xmlns:p14="http://schemas.microsoft.com/office/powerpoint/2010/main" val="2438969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2094" y="820377"/>
            <a:ext cx="6400799" cy="400110"/>
          </a:xfrm>
          <a:prstGeom prst="rect">
            <a:avLst/>
          </a:prstGeom>
          <a:noFill/>
        </p:spPr>
        <p:txBody>
          <a:bodyPr wrap="square" rtlCol="0">
            <a:spAutoFit/>
          </a:bodyPr>
          <a:lstStyle/>
          <a:p>
            <a:pPr defTabSz="457200"/>
            <a:r>
              <a:rPr lang="es-CO" sz="2000" b="1" dirty="0">
                <a:solidFill>
                  <a:srgbClr val="EAB94E"/>
                </a:solidFill>
                <a:latin typeface="Helvetica"/>
                <a:cs typeface="Helvetica"/>
              </a:rPr>
              <a:t>Ejemplo plan de ahorro…</a:t>
            </a:r>
            <a:endParaRPr lang="es-CO" sz="1000" b="1" dirty="0">
              <a:solidFill>
                <a:srgbClr val="EAB94E"/>
              </a:solidFill>
              <a:latin typeface="Helvetica"/>
              <a:cs typeface="Helvetica"/>
            </a:endParaRPr>
          </a:p>
        </p:txBody>
      </p:sp>
      <p:sp>
        <p:nvSpPr>
          <p:cNvPr id="4" name="CuadroTexto 3"/>
          <p:cNvSpPr txBox="1"/>
          <p:nvPr/>
        </p:nvSpPr>
        <p:spPr>
          <a:xfrm>
            <a:off x="1188879" y="1860010"/>
            <a:ext cx="710576" cy="369332"/>
          </a:xfrm>
          <a:prstGeom prst="rect">
            <a:avLst/>
          </a:prstGeom>
          <a:noFill/>
        </p:spPr>
        <p:txBody>
          <a:bodyPr wrap="none" rtlCol="0">
            <a:spAutoFit/>
          </a:bodyPr>
          <a:lstStyle/>
          <a:p>
            <a:r>
              <a:rPr lang="es-ES" b="1" dirty="0">
                <a:solidFill>
                  <a:schemeClr val="bg1"/>
                </a:solidFill>
                <a:latin typeface="Helvetica"/>
                <a:cs typeface="Helvetica"/>
              </a:rPr>
              <a:t>Meta</a:t>
            </a:r>
          </a:p>
        </p:txBody>
      </p:sp>
      <p:sp>
        <p:nvSpPr>
          <p:cNvPr id="5" name="CuadroTexto 4"/>
          <p:cNvSpPr txBox="1"/>
          <p:nvPr/>
        </p:nvSpPr>
        <p:spPr>
          <a:xfrm>
            <a:off x="2182269" y="1787117"/>
            <a:ext cx="1329452" cy="584775"/>
          </a:xfrm>
          <a:prstGeom prst="rect">
            <a:avLst/>
          </a:prstGeom>
          <a:noFill/>
        </p:spPr>
        <p:txBody>
          <a:bodyPr wrap="square" rtlCol="0">
            <a:spAutoFit/>
          </a:bodyPr>
          <a:lstStyle/>
          <a:p>
            <a:r>
              <a:rPr lang="es-ES" sz="1600" b="1" dirty="0">
                <a:solidFill>
                  <a:srgbClr val="EAB94E"/>
                </a:solidFill>
                <a:latin typeface="Helvetica"/>
                <a:cs typeface="Helvetica"/>
              </a:rPr>
              <a:t>¿</a:t>
            </a:r>
            <a:r>
              <a:rPr lang="es-ES" sz="1600" b="1" dirty="0" smtClean="0">
                <a:solidFill>
                  <a:srgbClr val="EAB94E"/>
                </a:solidFill>
                <a:latin typeface="Helvetica"/>
                <a:cs typeface="Helvetica"/>
              </a:rPr>
              <a:t>Cuánto cuesta</a:t>
            </a:r>
            <a:r>
              <a:rPr lang="es-ES" sz="1600" b="1" dirty="0">
                <a:solidFill>
                  <a:srgbClr val="EAB94E"/>
                </a:solidFill>
                <a:latin typeface="Helvetica"/>
                <a:cs typeface="Helvetica"/>
              </a:rPr>
              <a:t>?</a:t>
            </a:r>
          </a:p>
        </p:txBody>
      </p:sp>
      <p:sp>
        <p:nvSpPr>
          <p:cNvPr id="6" name="CuadroTexto 5"/>
          <p:cNvSpPr txBox="1"/>
          <p:nvPr/>
        </p:nvSpPr>
        <p:spPr>
          <a:xfrm>
            <a:off x="3613598" y="1876090"/>
            <a:ext cx="2053516" cy="338554"/>
          </a:xfrm>
          <a:prstGeom prst="rect">
            <a:avLst/>
          </a:prstGeom>
          <a:noFill/>
        </p:spPr>
        <p:txBody>
          <a:bodyPr wrap="square" rtlCol="0">
            <a:spAutoFit/>
          </a:bodyPr>
          <a:lstStyle/>
          <a:p>
            <a:r>
              <a:rPr lang="es-ES" sz="1600" b="1" dirty="0">
                <a:solidFill>
                  <a:srgbClr val="EAB94E"/>
                </a:solidFill>
                <a:latin typeface="Helvetica"/>
                <a:cs typeface="Helvetica"/>
              </a:rPr>
              <a:t>¿</a:t>
            </a:r>
            <a:r>
              <a:rPr lang="es-ES" sz="1600" b="1">
                <a:solidFill>
                  <a:srgbClr val="EAB94E"/>
                </a:solidFill>
                <a:latin typeface="Helvetica"/>
                <a:cs typeface="Helvetica"/>
              </a:rPr>
              <a:t>Cómo </a:t>
            </a:r>
            <a:r>
              <a:rPr lang="es-ES" sz="1600" b="1" smtClean="0">
                <a:solidFill>
                  <a:srgbClr val="EAB94E"/>
                </a:solidFill>
                <a:latin typeface="Helvetica"/>
                <a:cs typeface="Helvetica"/>
              </a:rPr>
              <a:t>lo lograré</a:t>
            </a:r>
            <a:r>
              <a:rPr lang="es-ES" sz="1600" b="1" dirty="0">
                <a:solidFill>
                  <a:srgbClr val="EAB94E"/>
                </a:solidFill>
                <a:latin typeface="Helvetica"/>
                <a:cs typeface="Helvetica"/>
              </a:rPr>
              <a:t>? </a:t>
            </a:r>
          </a:p>
        </p:txBody>
      </p:sp>
      <p:sp>
        <p:nvSpPr>
          <p:cNvPr id="7" name="CuadroTexto 6"/>
          <p:cNvSpPr txBox="1"/>
          <p:nvPr/>
        </p:nvSpPr>
        <p:spPr>
          <a:xfrm>
            <a:off x="5608288" y="1569106"/>
            <a:ext cx="1475566" cy="1077218"/>
          </a:xfrm>
          <a:prstGeom prst="rect">
            <a:avLst/>
          </a:prstGeom>
          <a:noFill/>
        </p:spPr>
        <p:txBody>
          <a:bodyPr wrap="square" rtlCol="0">
            <a:spAutoFit/>
          </a:bodyPr>
          <a:lstStyle/>
          <a:p>
            <a:r>
              <a:rPr lang="es-ES" sz="1600" b="1" dirty="0">
                <a:solidFill>
                  <a:srgbClr val="EAB94E"/>
                </a:solidFill>
                <a:latin typeface="Helvetica"/>
                <a:cs typeface="Helvetica"/>
              </a:rPr>
              <a:t>¿</a:t>
            </a:r>
            <a:r>
              <a:rPr lang="es-ES" sz="1600" b="1" dirty="0" smtClean="0">
                <a:solidFill>
                  <a:srgbClr val="EAB94E"/>
                </a:solidFill>
                <a:latin typeface="Helvetica"/>
                <a:cs typeface="Helvetica"/>
              </a:rPr>
              <a:t>Cuánto puedo</a:t>
            </a:r>
            <a:r>
              <a:rPr lang="es-ES" sz="1600" b="1" dirty="0">
                <a:solidFill>
                  <a:srgbClr val="EAB94E"/>
                </a:solidFill>
                <a:latin typeface="Helvetica"/>
                <a:cs typeface="Helvetica"/>
              </a:rPr>
              <a:t> </a:t>
            </a:r>
            <a:r>
              <a:rPr lang="es-ES" sz="1600" b="1" dirty="0" smtClean="0">
                <a:solidFill>
                  <a:srgbClr val="EAB94E"/>
                </a:solidFill>
                <a:latin typeface="Helvetica"/>
                <a:cs typeface="Helvetica"/>
              </a:rPr>
              <a:t>ahorrar </a:t>
            </a:r>
            <a:r>
              <a:rPr lang="es-ES" sz="1600" b="1">
                <a:solidFill>
                  <a:srgbClr val="EAB94E"/>
                </a:solidFill>
                <a:latin typeface="Helvetica"/>
                <a:cs typeface="Helvetica"/>
              </a:rPr>
              <a:t>en </a:t>
            </a:r>
            <a:r>
              <a:rPr lang="es-ES" sz="1600" b="1" smtClean="0">
                <a:solidFill>
                  <a:srgbClr val="EAB94E"/>
                </a:solidFill>
                <a:latin typeface="Helvetica"/>
                <a:cs typeface="Helvetica"/>
              </a:rPr>
              <a:t>la quincena</a:t>
            </a:r>
            <a:r>
              <a:rPr lang="es-ES" sz="1600" b="1" dirty="0">
                <a:solidFill>
                  <a:srgbClr val="EAB94E"/>
                </a:solidFill>
                <a:latin typeface="Helvetica"/>
                <a:cs typeface="Helvetica"/>
              </a:rPr>
              <a:t>?</a:t>
            </a:r>
          </a:p>
        </p:txBody>
      </p:sp>
      <p:sp>
        <p:nvSpPr>
          <p:cNvPr id="8" name="CuadroTexto 7"/>
          <p:cNvSpPr txBox="1"/>
          <p:nvPr/>
        </p:nvSpPr>
        <p:spPr>
          <a:xfrm>
            <a:off x="7005082" y="1540896"/>
            <a:ext cx="1374962" cy="1077218"/>
          </a:xfrm>
          <a:prstGeom prst="rect">
            <a:avLst/>
          </a:prstGeom>
          <a:noFill/>
        </p:spPr>
        <p:txBody>
          <a:bodyPr wrap="square" rtlCol="0">
            <a:spAutoFit/>
          </a:bodyPr>
          <a:lstStyle/>
          <a:p>
            <a:r>
              <a:rPr lang="es-ES" sz="1600" b="1" dirty="0">
                <a:solidFill>
                  <a:srgbClr val="EAB94E"/>
                </a:solidFill>
                <a:latin typeface="Helvetica"/>
                <a:cs typeface="Helvetica"/>
              </a:rPr>
              <a:t>¿En </a:t>
            </a:r>
            <a:r>
              <a:rPr lang="es-ES" sz="1600" b="1" dirty="0" smtClean="0">
                <a:solidFill>
                  <a:srgbClr val="EAB94E"/>
                </a:solidFill>
                <a:latin typeface="Helvetica"/>
                <a:cs typeface="Helvetica"/>
              </a:rPr>
              <a:t>cuántas quincenas lo </a:t>
            </a:r>
            <a:r>
              <a:rPr lang="es-ES" sz="1600" b="1" dirty="0">
                <a:solidFill>
                  <a:srgbClr val="EAB94E"/>
                </a:solidFill>
                <a:latin typeface="Helvetica"/>
                <a:cs typeface="Helvetica"/>
              </a:rPr>
              <a:t>lograré?</a:t>
            </a:r>
          </a:p>
        </p:txBody>
      </p:sp>
      <p:sp>
        <p:nvSpPr>
          <p:cNvPr id="9" name="CuadroTexto 8"/>
          <p:cNvSpPr txBox="1"/>
          <p:nvPr/>
        </p:nvSpPr>
        <p:spPr>
          <a:xfrm>
            <a:off x="923826" y="2994945"/>
            <a:ext cx="1218287" cy="766350"/>
          </a:xfrm>
          <a:prstGeom prst="rect">
            <a:avLst/>
          </a:prstGeom>
          <a:noFill/>
        </p:spPr>
        <p:txBody>
          <a:bodyPr wrap="square" rtlCol="0">
            <a:spAutoFit/>
          </a:bodyPr>
          <a:lstStyle/>
          <a:p>
            <a:r>
              <a:rPr lang="es-ES" sz="1400" dirty="0">
                <a:latin typeface="Helvetica Light"/>
                <a:cs typeface="Helvetica Light"/>
              </a:rPr>
              <a:t>Comprar una sala </a:t>
            </a:r>
            <a:r>
              <a:rPr lang="es-ES" sz="1400" dirty="0" smtClean="0">
                <a:latin typeface="Helvetica Light"/>
                <a:cs typeface="Helvetica Light"/>
              </a:rPr>
              <a:t>en </a:t>
            </a:r>
            <a:r>
              <a:rPr lang="es-ES" sz="1400" dirty="0">
                <a:latin typeface="Helvetica Light"/>
                <a:cs typeface="Helvetica Light"/>
              </a:rPr>
              <a:t>diciembre</a:t>
            </a:r>
          </a:p>
        </p:txBody>
      </p:sp>
      <p:sp>
        <p:nvSpPr>
          <p:cNvPr id="10" name="CuadroTexto 9"/>
          <p:cNvSpPr txBox="1"/>
          <p:nvPr/>
        </p:nvSpPr>
        <p:spPr>
          <a:xfrm>
            <a:off x="2233651" y="2994944"/>
            <a:ext cx="983243" cy="307777"/>
          </a:xfrm>
          <a:prstGeom prst="rect">
            <a:avLst/>
          </a:prstGeom>
          <a:noFill/>
        </p:spPr>
        <p:txBody>
          <a:bodyPr wrap="none" rtlCol="0">
            <a:spAutoFit/>
          </a:bodyPr>
          <a:lstStyle/>
          <a:p>
            <a:r>
              <a:rPr lang="es-ES" sz="1400" b="1" dirty="0">
                <a:solidFill>
                  <a:srgbClr val="00B050"/>
                </a:solidFill>
                <a:latin typeface="Helvetica Light"/>
                <a:cs typeface="Helvetica Light"/>
              </a:rPr>
              <a:t>$ 500.000</a:t>
            </a:r>
          </a:p>
        </p:txBody>
      </p:sp>
      <p:sp>
        <p:nvSpPr>
          <p:cNvPr id="11" name="CuadroTexto 10"/>
          <p:cNvSpPr txBox="1"/>
          <p:nvPr/>
        </p:nvSpPr>
        <p:spPr>
          <a:xfrm>
            <a:off x="3680195" y="2888014"/>
            <a:ext cx="1877437" cy="2462213"/>
          </a:xfrm>
          <a:prstGeom prst="rect">
            <a:avLst/>
          </a:prstGeom>
          <a:noFill/>
        </p:spPr>
        <p:txBody>
          <a:bodyPr wrap="none" rtlCol="0">
            <a:spAutoFit/>
          </a:bodyPr>
          <a:lstStyle/>
          <a:p>
            <a:r>
              <a:rPr lang="es-ES" sz="1400" b="1" dirty="0">
                <a:solidFill>
                  <a:srgbClr val="EAB94E"/>
                </a:solidFill>
                <a:latin typeface="Helvetica"/>
                <a:cs typeface="Helvetica"/>
              </a:rPr>
              <a:t>Reduciendo gastos</a:t>
            </a:r>
          </a:p>
          <a:p>
            <a:r>
              <a:rPr lang="es-ES" sz="1400" b="1" dirty="0">
                <a:solidFill>
                  <a:srgbClr val="EAB94E"/>
                </a:solidFill>
                <a:latin typeface="Helvetica"/>
                <a:cs typeface="Helvetica"/>
              </a:rPr>
              <a:t>en cosas que no </a:t>
            </a:r>
          </a:p>
          <a:p>
            <a:r>
              <a:rPr lang="es-ES" sz="1400" b="1" dirty="0">
                <a:solidFill>
                  <a:srgbClr val="EAB94E"/>
                </a:solidFill>
                <a:latin typeface="Helvetica"/>
                <a:cs typeface="Helvetica"/>
              </a:rPr>
              <a:t>n</a:t>
            </a:r>
            <a:r>
              <a:rPr lang="es-ES" sz="1400" b="1" dirty="0" smtClean="0">
                <a:solidFill>
                  <a:srgbClr val="EAB94E"/>
                </a:solidFill>
                <a:latin typeface="Helvetica"/>
                <a:cs typeface="Helvetica"/>
              </a:rPr>
              <a:t>ecesita</a:t>
            </a:r>
            <a:r>
              <a:rPr lang="es-ES" sz="1400" b="1" dirty="0">
                <a:solidFill>
                  <a:srgbClr val="EAB94E"/>
                </a:solidFill>
                <a:latin typeface="Helvetica"/>
                <a:cs typeface="Helvetica"/>
              </a:rPr>
              <a:t>:</a:t>
            </a:r>
          </a:p>
          <a:p>
            <a:endParaRPr lang="es-ES" sz="1400" dirty="0">
              <a:solidFill>
                <a:srgbClr val="EAB94E"/>
              </a:solidFill>
              <a:latin typeface="Helvetica Light"/>
              <a:cs typeface="Helvetica Light"/>
            </a:endParaRPr>
          </a:p>
          <a:p>
            <a:r>
              <a:rPr lang="es-ES" sz="1400" dirty="0">
                <a:latin typeface="Helvetica Light"/>
                <a:cs typeface="Helvetica Light"/>
              </a:rPr>
              <a:t>Alimentos: Gaseosas</a:t>
            </a:r>
          </a:p>
          <a:p>
            <a:r>
              <a:rPr lang="es-ES" sz="1400" dirty="0">
                <a:latin typeface="Helvetica Light"/>
                <a:cs typeface="Helvetica Light"/>
              </a:rPr>
              <a:t>Empanadas y </a:t>
            </a:r>
          </a:p>
          <a:p>
            <a:r>
              <a:rPr lang="es-ES" sz="1400" dirty="0">
                <a:latin typeface="Helvetica Light"/>
                <a:cs typeface="Helvetica Light"/>
              </a:rPr>
              <a:t>Golosinas ($35.000)</a:t>
            </a:r>
          </a:p>
          <a:p>
            <a:endParaRPr lang="es-ES" sz="1400" dirty="0">
              <a:latin typeface="Helvetica Light"/>
              <a:cs typeface="Helvetica Light"/>
            </a:endParaRPr>
          </a:p>
          <a:p>
            <a:r>
              <a:rPr lang="es-ES" sz="1400" dirty="0">
                <a:latin typeface="Helvetica Light"/>
                <a:cs typeface="Helvetica Light"/>
              </a:rPr>
              <a:t>Manicure y </a:t>
            </a:r>
          </a:p>
          <a:p>
            <a:r>
              <a:rPr lang="es-ES" sz="1400" dirty="0">
                <a:latin typeface="Helvetica Light"/>
                <a:cs typeface="Helvetica Light"/>
              </a:rPr>
              <a:t>Decoración de uñas</a:t>
            </a:r>
          </a:p>
          <a:p>
            <a:r>
              <a:rPr lang="es-ES" sz="1400" dirty="0">
                <a:latin typeface="Helvetica Light"/>
                <a:cs typeface="Helvetica Light"/>
              </a:rPr>
              <a:t>($15.000)</a:t>
            </a:r>
          </a:p>
        </p:txBody>
      </p:sp>
      <p:sp>
        <p:nvSpPr>
          <p:cNvPr id="12" name="CuadroTexto 11"/>
          <p:cNvSpPr txBox="1"/>
          <p:nvPr/>
        </p:nvSpPr>
        <p:spPr>
          <a:xfrm>
            <a:off x="5755250" y="2994944"/>
            <a:ext cx="883421" cy="307777"/>
          </a:xfrm>
          <a:prstGeom prst="rect">
            <a:avLst/>
          </a:prstGeom>
          <a:noFill/>
        </p:spPr>
        <p:txBody>
          <a:bodyPr wrap="none" rtlCol="0">
            <a:spAutoFit/>
          </a:bodyPr>
          <a:lstStyle/>
          <a:p>
            <a:r>
              <a:rPr lang="es-ES" sz="1400" b="1" dirty="0">
                <a:solidFill>
                  <a:srgbClr val="00B050"/>
                </a:solidFill>
                <a:latin typeface="Helvetica Light"/>
                <a:cs typeface="Helvetica Light"/>
              </a:rPr>
              <a:t>$ 50.000</a:t>
            </a:r>
          </a:p>
        </p:txBody>
      </p:sp>
      <p:sp>
        <p:nvSpPr>
          <p:cNvPr id="13" name="CuadroTexto 12"/>
          <p:cNvSpPr txBox="1"/>
          <p:nvPr/>
        </p:nvSpPr>
        <p:spPr>
          <a:xfrm>
            <a:off x="7190898" y="2994944"/>
            <a:ext cx="1232256" cy="307777"/>
          </a:xfrm>
          <a:prstGeom prst="rect">
            <a:avLst/>
          </a:prstGeom>
          <a:noFill/>
        </p:spPr>
        <p:txBody>
          <a:bodyPr wrap="none" rtlCol="0">
            <a:spAutoFit/>
          </a:bodyPr>
          <a:lstStyle/>
          <a:p>
            <a:r>
              <a:rPr lang="es-ES" sz="1400" dirty="0">
                <a:latin typeface="Helvetica Light"/>
                <a:cs typeface="Helvetica Light"/>
              </a:rPr>
              <a:t>10 (5 meses)</a:t>
            </a:r>
          </a:p>
        </p:txBody>
      </p:sp>
      <p:cxnSp>
        <p:nvCxnSpPr>
          <p:cNvPr id="14" name="Conector recto 13"/>
          <p:cNvCxnSpPr/>
          <p:nvPr/>
        </p:nvCxnSpPr>
        <p:spPr>
          <a:xfrm flipV="1">
            <a:off x="3595477" y="1359501"/>
            <a:ext cx="0" cy="1404594"/>
          </a:xfrm>
          <a:prstGeom prst="line">
            <a:avLst/>
          </a:prstGeom>
          <a:ln w="30480">
            <a:solidFill>
              <a:srgbClr val="EAB94E"/>
            </a:solidFill>
          </a:ln>
        </p:spPr>
        <p:style>
          <a:lnRef idx="1">
            <a:schemeClr val="accent6"/>
          </a:lnRef>
          <a:fillRef idx="0">
            <a:schemeClr val="accent6"/>
          </a:fillRef>
          <a:effectRef idx="0">
            <a:schemeClr val="accent6"/>
          </a:effectRef>
          <a:fontRef idx="minor">
            <a:schemeClr val="tx1"/>
          </a:fontRef>
        </p:style>
      </p:cxnSp>
      <p:cxnSp>
        <p:nvCxnSpPr>
          <p:cNvPr id="15" name="Conector recto 14"/>
          <p:cNvCxnSpPr/>
          <p:nvPr/>
        </p:nvCxnSpPr>
        <p:spPr>
          <a:xfrm flipV="1">
            <a:off x="2142113" y="1359501"/>
            <a:ext cx="0" cy="1404594"/>
          </a:xfrm>
          <a:prstGeom prst="line">
            <a:avLst/>
          </a:prstGeom>
          <a:ln w="30480">
            <a:solidFill>
              <a:srgbClr val="EAB94E"/>
            </a:solidFill>
          </a:ln>
        </p:spPr>
        <p:style>
          <a:lnRef idx="1">
            <a:schemeClr val="accent6"/>
          </a:lnRef>
          <a:fillRef idx="0">
            <a:schemeClr val="accent6"/>
          </a:fillRef>
          <a:effectRef idx="0">
            <a:schemeClr val="accent6"/>
          </a:effectRef>
          <a:fontRef idx="minor">
            <a:schemeClr val="tx1"/>
          </a:fontRef>
        </p:style>
      </p:cxnSp>
      <p:cxnSp>
        <p:nvCxnSpPr>
          <p:cNvPr id="16" name="Conector recto 15"/>
          <p:cNvCxnSpPr/>
          <p:nvPr/>
        </p:nvCxnSpPr>
        <p:spPr>
          <a:xfrm flipV="1">
            <a:off x="5620148" y="1359501"/>
            <a:ext cx="0" cy="1404594"/>
          </a:xfrm>
          <a:prstGeom prst="line">
            <a:avLst/>
          </a:prstGeom>
          <a:ln w="30480">
            <a:solidFill>
              <a:srgbClr val="EAB94E"/>
            </a:solidFill>
          </a:ln>
        </p:spPr>
        <p:style>
          <a:lnRef idx="1">
            <a:schemeClr val="accent6"/>
          </a:lnRef>
          <a:fillRef idx="0">
            <a:schemeClr val="accent6"/>
          </a:fillRef>
          <a:effectRef idx="0">
            <a:schemeClr val="accent6"/>
          </a:effectRef>
          <a:fontRef idx="minor">
            <a:schemeClr val="tx1"/>
          </a:fontRef>
        </p:style>
      </p:cxnSp>
      <p:cxnSp>
        <p:nvCxnSpPr>
          <p:cNvPr id="17" name="Conector recto 16"/>
          <p:cNvCxnSpPr/>
          <p:nvPr/>
        </p:nvCxnSpPr>
        <p:spPr>
          <a:xfrm flipV="1">
            <a:off x="7000096" y="1359501"/>
            <a:ext cx="0" cy="1404594"/>
          </a:xfrm>
          <a:prstGeom prst="line">
            <a:avLst/>
          </a:prstGeom>
          <a:ln w="30480">
            <a:solidFill>
              <a:srgbClr val="EAB94E"/>
            </a:solidFill>
          </a:ln>
        </p:spPr>
        <p:style>
          <a:lnRef idx="1">
            <a:schemeClr val="accent6"/>
          </a:lnRef>
          <a:fillRef idx="0">
            <a:schemeClr val="accent6"/>
          </a:fillRef>
          <a:effectRef idx="0">
            <a:schemeClr val="accent6"/>
          </a:effectRef>
          <a:fontRef idx="minor">
            <a:schemeClr val="tx1"/>
          </a:fontRef>
        </p:style>
      </p:cxnSp>
      <p:sp>
        <p:nvSpPr>
          <p:cNvPr id="19" name="CuadroTexto 18"/>
          <p:cNvSpPr txBox="1"/>
          <p:nvPr/>
        </p:nvSpPr>
        <p:spPr>
          <a:xfrm>
            <a:off x="495300" y="101781"/>
            <a:ext cx="8247229" cy="523220"/>
          </a:xfrm>
          <a:prstGeom prst="rect">
            <a:avLst/>
          </a:prstGeom>
          <a:noFill/>
        </p:spPr>
        <p:txBody>
          <a:bodyPr wrap="square" rtlCol="0">
            <a:spAutoFit/>
          </a:bodyPr>
          <a:lstStyle/>
          <a:p>
            <a:pPr algn="ctr" defTabSz="457200"/>
            <a:r>
              <a:rPr lang="es-CO" sz="2800" b="1" dirty="0">
                <a:solidFill>
                  <a:srgbClr val="EAB94E"/>
                </a:solidFill>
                <a:latin typeface="Helvetica"/>
                <a:cs typeface="Helvetica"/>
              </a:rPr>
              <a:t>¿Cuál es su meta de ahorro?</a:t>
            </a:r>
            <a:endParaRPr lang="es-CO" sz="1100" b="1" dirty="0">
              <a:solidFill>
                <a:srgbClr val="EAB94E"/>
              </a:solidFill>
              <a:latin typeface="Helvetica"/>
              <a:cs typeface="Helvetica"/>
            </a:endParaRPr>
          </a:p>
        </p:txBody>
      </p:sp>
      <p:sp>
        <p:nvSpPr>
          <p:cNvPr id="20" name="Marcador de número de diapositiva 19"/>
          <p:cNvSpPr>
            <a:spLocks noGrp="1"/>
          </p:cNvSpPr>
          <p:nvPr>
            <p:ph type="sldNum" sz="quarter" idx="12"/>
          </p:nvPr>
        </p:nvSpPr>
        <p:spPr/>
        <p:txBody>
          <a:bodyPr/>
          <a:lstStyle/>
          <a:p>
            <a:fld id="{9272C22C-0B60-D945-AA74-1F0C44F842C5}" type="slidenum">
              <a:rPr lang="es-ES" smtClean="0"/>
              <a:t>32</a:t>
            </a:fld>
            <a:endParaRPr lang="es-ES"/>
          </a:p>
        </p:txBody>
      </p:sp>
    </p:spTree>
    <p:extLst>
      <p:ext uri="{BB962C8B-B14F-4D97-AF65-F5344CB8AC3E}">
        <p14:creationId xmlns:p14="http://schemas.microsoft.com/office/powerpoint/2010/main" val="3058627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099538" y="360658"/>
            <a:ext cx="3794106" cy="1815882"/>
          </a:xfrm>
          <a:prstGeom prst="rect">
            <a:avLst/>
          </a:prstGeom>
          <a:noFill/>
        </p:spPr>
        <p:txBody>
          <a:bodyPr wrap="square" rtlCol="0">
            <a:spAutoFit/>
          </a:bodyPr>
          <a:lstStyle/>
          <a:p>
            <a:r>
              <a:rPr lang="es-ES" sz="2800" b="1" dirty="0">
                <a:solidFill>
                  <a:srgbClr val="EAB94E"/>
                </a:solidFill>
                <a:latin typeface="Helvetica Light"/>
                <a:cs typeface="Helvetica Light"/>
              </a:rPr>
              <a:t>Actividad 2 : </a:t>
            </a:r>
          </a:p>
          <a:p>
            <a:endParaRPr lang="es-ES" sz="2800" b="1" dirty="0">
              <a:solidFill>
                <a:srgbClr val="EAB94E"/>
              </a:solidFill>
              <a:latin typeface="Helvetica Light"/>
              <a:cs typeface="Helvetica Light"/>
            </a:endParaRPr>
          </a:p>
          <a:p>
            <a:r>
              <a:rPr lang="es-ES" sz="2800" dirty="0">
                <a:solidFill>
                  <a:srgbClr val="EAB94E"/>
                </a:solidFill>
                <a:latin typeface="Helvetica Light"/>
                <a:cs typeface="Helvetica Light"/>
              </a:rPr>
              <a:t>Elaborar el propio plan de ahorro</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33</a:t>
            </a:fld>
            <a:endParaRPr lang="es-ES"/>
          </a:p>
        </p:txBody>
      </p:sp>
    </p:spTree>
    <p:extLst>
      <p:ext uri="{BB962C8B-B14F-4D97-AF65-F5344CB8AC3E}">
        <p14:creationId xmlns:p14="http://schemas.microsoft.com/office/powerpoint/2010/main" val="3942869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6680" y="327394"/>
            <a:ext cx="6400799" cy="523220"/>
          </a:xfrm>
          <a:prstGeom prst="rect">
            <a:avLst/>
          </a:prstGeom>
          <a:noFill/>
        </p:spPr>
        <p:txBody>
          <a:bodyPr wrap="square" rtlCol="0">
            <a:spAutoFit/>
          </a:bodyPr>
          <a:lstStyle/>
          <a:p>
            <a:pPr defTabSz="457200"/>
            <a:r>
              <a:rPr lang="es-CO" sz="2800" b="1" dirty="0">
                <a:solidFill>
                  <a:srgbClr val="EAB94E"/>
                </a:solidFill>
                <a:latin typeface="Helvetica"/>
                <a:cs typeface="Helvetica"/>
              </a:rPr>
              <a:t>Mi plan de ahorro…</a:t>
            </a:r>
            <a:endParaRPr lang="es-CO" sz="1100" b="1" dirty="0">
              <a:solidFill>
                <a:srgbClr val="EAB94E"/>
              </a:solidFill>
              <a:latin typeface="Helvetica"/>
              <a:cs typeface="Helvetica"/>
            </a:endParaRPr>
          </a:p>
        </p:txBody>
      </p:sp>
      <p:sp>
        <p:nvSpPr>
          <p:cNvPr id="4" name="CuadroTexto 3"/>
          <p:cNvSpPr txBox="1"/>
          <p:nvPr/>
        </p:nvSpPr>
        <p:spPr>
          <a:xfrm>
            <a:off x="1188879" y="1860010"/>
            <a:ext cx="710576" cy="369332"/>
          </a:xfrm>
          <a:prstGeom prst="rect">
            <a:avLst/>
          </a:prstGeom>
          <a:noFill/>
        </p:spPr>
        <p:txBody>
          <a:bodyPr wrap="none" rtlCol="0">
            <a:spAutoFit/>
          </a:bodyPr>
          <a:lstStyle/>
          <a:p>
            <a:r>
              <a:rPr lang="es-ES" b="1" dirty="0">
                <a:solidFill>
                  <a:schemeClr val="bg1"/>
                </a:solidFill>
                <a:latin typeface="Helvetica"/>
                <a:cs typeface="Helvetica"/>
              </a:rPr>
              <a:t>Meta</a:t>
            </a:r>
          </a:p>
        </p:txBody>
      </p:sp>
      <p:sp>
        <p:nvSpPr>
          <p:cNvPr id="10" name="Marcador de número de diapositiva 9"/>
          <p:cNvSpPr>
            <a:spLocks noGrp="1"/>
          </p:cNvSpPr>
          <p:nvPr>
            <p:ph type="sldNum" sz="quarter" idx="12"/>
          </p:nvPr>
        </p:nvSpPr>
        <p:spPr/>
        <p:txBody>
          <a:bodyPr/>
          <a:lstStyle/>
          <a:p>
            <a:fld id="{9272C22C-0B60-D945-AA74-1F0C44F842C5}" type="slidenum">
              <a:rPr lang="es-ES" smtClean="0"/>
              <a:t>34</a:t>
            </a:fld>
            <a:endParaRPr lang="es-ES"/>
          </a:p>
        </p:txBody>
      </p:sp>
      <p:cxnSp>
        <p:nvCxnSpPr>
          <p:cNvPr id="13" name="Conector recto 12"/>
          <p:cNvCxnSpPr/>
          <p:nvPr/>
        </p:nvCxnSpPr>
        <p:spPr>
          <a:xfrm flipV="1">
            <a:off x="3595477" y="1370518"/>
            <a:ext cx="0" cy="1404594"/>
          </a:xfrm>
          <a:prstGeom prst="line">
            <a:avLst/>
          </a:prstGeom>
          <a:ln w="30480">
            <a:solidFill>
              <a:srgbClr val="EAB94E"/>
            </a:solidFill>
          </a:ln>
        </p:spPr>
        <p:style>
          <a:lnRef idx="1">
            <a:schemeClr val="accent6"/>
          </a:lnRef>
          <a:fillRef idx="0">
            <a:schemeClr val="accent6"/>
          </a:fillRef>
          <a:effectRef idx="0">
            <a:schemeClr val="accent6"/>
          </a:effectRef>
          <a:fontRef idx="minor">
            <a:schemeClr val="tx1"/>
          </a:fontRef>
        </p:style>
      </p:cxnSp>
      <p:cxnSp>
        <p:nvCxnSpPr>
          <p:cNvPr id="18" name="Conector recto 17"/>
          <p:cNvCxnSpPr/>
          <p:nvPr/>
        </p:nvCxnSpPr>
        <p:spPr>
          <a:xfrm flipV="1">
            <a:off x="2142113" y="1370518"/>
            <a:ext cx="0" cy="1404594"/>
          </a:xfrm>
          <a:prstGeom prst="line">
            <a:avLst/>
          </a:prstGeom>
          <a:ln w="30480">
            <a:solidFill>
              <a:srgbClr val="EAB94E"/>
            </a:solidFill>
          </a:ln>
        </p:spPr>
        <p:style>
          <a:lnRef idx="1">
            <a:schemeClr val="accent6"/>
          </a:lnRef>
          <a:fillRef idx="0">
            <a:schemeClr val="accent6"/>
          </a:fillRef>
          <a:effectRef idx="0">
            <a:schemeClr val="accent6"/>
          </a:effectRef>
          <a:fontRef idx="minor">
            <a:schemeClr val="tx1"/>
          </a:fontRef>
        </p:style>
      </p:cxnSp>
      <p:cxnSp>
        <p:nvCxnSpPr>
          <p:cNvPr id="19" name="Conector recto 18"/>
          <p:cNvCxnSpPr/>
          <p:nvPr/>
        </p:nvCxnSpPr>
        <p:spPr>
          <a:xfrm flipV="1">
            <a:off x="5620148" y="1370518"/>
            <a:ext cx="0" cy="1404594"/>
          </a:xfrm>
          <a:prstGeom prst="line">
            <a:avLst/>
          </a:prstGeom>
          <a:ln w="30480">
            <a:solidFill>
              <a:srgbClr val="EAB94E"/>
            </a:solidFill>
          </a:ln>
        </p:spPr>
        <p:style>
          <a:lnRef idx="1">
            <a:schemeClr val="accent6"/>
          </a:lnRef>
          <a:fillRef idx="0">
            <a:schemeClr val="accent6"/>
          </a:fillRef>
          <a:effectRef idx="0">
            <a:schemeClr val="accent6"/>
          </a:effectRef>
          <a:fontRef idx="minor">
            <a:schemeClr val="tx1"/>
          </a:fontRef>
        </p:style>
      </p:cxnSp>
      <p:cxnSp>
        <p:nvCxnSpPr>
          <p:cNvPr id="20" name="Conector recto 19"/>
          <p:cNvCxnSpPr/>
          <p:nvPr/>
        </p:nvCxnSpPr>
        <p:spPr>
          <a:xfrm flipV="1">
            <a:off x="7000096" y="1370518"/>
            <a:ext cx="0" cy="1404594"/>
          </a:xfrm>
          <a:prstGeom prst="line">
            <a:avLst/>
          </a:prstGeom>
          <a:ln w="30480">
            <a:solidFill>
              <a:srgbClr val="EAB94E"/>
            </a:solidFill>
          </a:ln>
        </p:spPr>
        <p:style>
          <a:lnRef idx="1">
            <a:schemeClr val="accent6"/>
          </a:lnRef>
          <a:fillRef idx="0">
            <a:schemeClr val="accent6"/>
          </a:fillRef>
          <a:effectRef idx="0">
            <a:schemeClr val="accent6"/>
          </a:effectRef>
          <a:fontRef idx="minor">
            <a:schemeClr val="tx1"/>
          </a:fontRef>
        </p:style>
      </p:cxnSp>
      <p:sp>
        <p:nvSpPr>
          <p:cNvPr id="21" name="CuadroTexto 20"/>
          <p:cNvSpPr txBox="1"/>
          <p:nvPr/>
        </p:nvSpPr>
        <p:spPr>
          <a:xfrm>
            <a:off x="2182269" y="1831185"/>
            <a:ext cx="1329452" cy="584775"/>
          </a:xfrm>
          <a:prstGeom prst="rect">
            <a:avLst/>
          </a:prstGeom>
          <a:noFill/>
        </p:spPr>
        <p:txBody>
          <a:bodyPr wrap="square" rtlCol="0">
            <a:spAutoFit/>
          </a:bodyPr>
          <a:lstStyle/>
          <a:p>
            <a:r>
              <a:rPr lang="es-ES" sz="1600" b="1" dirty="0">
                <a:solidFill>
                  <a:srgbClr val="EAB94E"/>
                </a:solidFill>
                <a:latin typeface="Helvetica"/>
                <a:cs typeface="Helvetica"/>
              </a:rPr>
              <a:t>¿</a:t>
            </a:r>
            <a:r>
              <a:rPr lang="es-ES" sz="1600" b="1" dirty="0" smtClean="0">
                <a:solidFill>
                  <a:srgbClr val="EAB94E"/>
                </a:solidFill>
                <a:latin typeface="Helvetica"/>
                <a:cs typeface="Helvetica"/>
              </a:rPr>
              <a:t>Cuánto cuesta</a:t>
            </a:r>
            <a:r>
              <a:rPr lang="es-ES" sz="1600" b="1" dirty="0">
                <a:solidFill>
                  <a:srgbClr val="EAB94E"/>
                </a:solidFill>
                <a:latin typeface="Helvetica"/>
                <a:cs typeface="Helvetica"/>
              </a:rPr>
              <a:t>?</a:t>
            </a:r>
          </a:p>
        </p:txBody>
      </p:sp>
      <p:sp>
        <p:nvSpPr>
          <p:cNvPr id="22" name="CuadroTexto 21"/>
          <p:cNvSpPr txBox="1"/>
          <p:nvPr/>
        </p:nvSpPr>
        <p:spPr>
          <a:xfrm>
            <a:off x="3613598" y="1920158"/>
            <a:ext cx="2053516" cy="338554"/>
          </a:xfrm>
          <a:prstGeom prst="rect">
            <a:avLst/>
          </a:prstGeom>
          <a:noFill/>
        </p:spPr>
        <p:txBody>
          <a:bodyPr wrap="square" rtlCol="0">
            <a:spAutoFit/>
          </a:bodyPr>
          <a:lstStyle/>
          <a:p>
            <a:r>
              <a:rPr lang="es-ES" sz="1600" b="1" dirty="0">
                <a:solidFill>
                  <a:srgbClr val="EAB94E"/>
                </a:solidFill>
                <a:latin typeface="Helvetica"/>
                <a:cs typeface="Helvetica"/>
              </a:rPr>
              <a:t>¿</a:t>
            </a:r>
            <a:r>
              <a:rPr lang="es-ES" sz="1600" b="1">
                <a:solidFill>
                  <a:srgbClr val="EAB94E"/>
                </a:solidFill>
                <a:latin typeface="Helvetica"/>
                <a:cs typeface="Helvetica"/>
              </a:rPr>
              <a:t>Cómo </a:t>
            </a:r>
            <a:r>
              <a:rPr lang="es-ES" sz="1600" b="1" smtClean="0">
                <a:solidFill>
                  <a:srgbClr val="EAB94E"/>
                </a:solidFill>
                <a:latin typeface="Helvetica"/>
                <a:cs typeface="Helvetica"/>
              </a:rPr>
              <a:t>lo lograré</a:t>
            </a:r>
            <a:r>
              <a:rPr lang="es-ES" sz="1600" b="1" dirty="0">
                <a:solidFill>
                  <a:srgbClr val="EAB94E"/>
                </a:solidFill>
                <a:latin typeface="Helvetica"/>
                <a:cs typeface="Helvetica"/>
              </a:rPr>
              <a:t>? </a:t>
            </a:r>
          </a:p>
        </p:txBody>
      </p:sp>
      <p:sp>
        <p:nvSpPr>
          <p:cNvPr id="23" name="CuadroTexto 22"/>
          <p:cNvSpPr txBox="1"/>
          <p:nvPr/>
        </p:nvSpPr>
        <p:spPr>
          <a:xfrm>
            <a:off x="5608288" y="1613174"/>
            <a:ext cx="1475566" cy="1077218"/>
          </a:xfrm>
          <a:prstGeom prst="rect">
            <a:avLst/>
          </a:prstGeom>
          <a:noFill/>
        </p:spPr>
        <p:txBody>
          <a:bodyPr wrap="square" rtlCol="0">
            <a:spAutoFit/>
          </a:bodyPr>
          <a:lstStyle/>
          <a:p>
            <a:r>
              <a:rPr lang="es-ES" sz="1600" b="1" dirty="0">
                <a:solidFill>
                  <a:srgbClr val="EAB94E"/>
                </a:solidFill>
                <a:latin typeface="Helvetica"/>
                <a:cs typeface="Helvetica"/>
              </a:rPr>
              <a:t>¿</a:t>
            </a:r>
            <a:r>
              <a:rPr lang="es-ES" sz="1600" b="1" dirty="0" smtClean="0">
                <a:solidFill>
                  <a:srgbClr val="EAB94E"/>
                </a:solidFill>
                <a:latin typeface="Helvetica"/>
                <a:cs typeface="Helvetica"/>
              </a:rPr>
              <a:t>Cuánto puedo</a:t>
            </a:r>
            <a:r>
              <a:rPr lang="es-ES" sz="1600" b="1" dirty="0">
                <a:solidFill>
                  <a:srgbClr val="EAB94E"/>
                </a:solidFill>
                <a:latin typeface="Helvetica"/>
                <a:cs typeface="Helvetica"/>
              </a:rPr>
              <a:t> </a:t>
            </a:r>
            <a:r>
              <a:rPr lang="es-ES" sz="1600" b="1" dirty="0" smtClean="0">
                <a:solidFill>
                  <a:srgbClr val="EAB94E"/>
                </a:solidFill>
                <a:latin typeface="Helvetica"/>
                <a:cs typeface="Helvetica"/>
              </a:rPr>
              <a:t>ahorrar </a:t>
            </a:r>
            <a:r>
              <a:rPr lang="es-ES" sz="1600" b="1">
                <a:solidFill>
                  <a:srgbClr val="EAB94E"/>
                </a:solidFill>
                <a:latin typeface="Helvetica"/>
                <a:cs typeface="Helvetica"/>
              </a:rPr>
              <a:t>en </a:t>
            </a:r>
            <a:r>
              <a:rPr lang="es-ES" sz="1600" b="1" smtClean="0">
                <a:solidFill>
                  <a:srgbClr val="EAB94E"/>
                </a:solidFill>
                <a:latin typeface="Helvetica"/>
                <a:cs typeface="Helvetica"/>
              </a:rPr>
              <a:t>la quincena</a:t>
            </a:r>
            <a:r>
              <a:rPr lang="es-ES" sz="1600" b="1" dirty="0">
                <a:solidFill>
                  <a:srgbClr val="EAB94E"/>
                </a:solidFill>
                <a:latin typeface="Helvetica"/>
                <a:cs typeface="Helvetica"/>
              </a:rPr>
              <a:t>?</a:t>
            </a:r>
          </a:p>
        </p:txBody>
      </p:sp>
      <p:sp>
        <p:nvSpPr>
          <p:cNvPr id="24" name="CuadroTexto 23"/>
          <p:cNvSpPr txBox="1"/>
          <p:nvPr/>
        </p:nvSpPr>
        <p:spPr>
          <a:xfrm>
            <a:off x="7005082" y="1584964"/>
            <a:ext cx="1374962" cy="1077218"/>
          </a:xfrm>
          <a:prstGeom prst="rect">
            <a:avLst/>
          </a:prstGeom>
          <a:noFill/>
        </p:spPr>
        <p:txBody>
          <a:bodyPr wrap="square" rtlCol="0">
            <a:spAutoFit/>
          </a:bodyPr>
          <a:lstStyle/>
          <a:p>
            <a:r>
              <a:rPr lang="es-ES" sz="1600" b="1" dirty="0">
                <a:solidFill>
                  <a:srgbClr val="EAB94E"/>
                </a:solidFill>
                <a:latin typeface="Helvetica"/>
                <a:cs typeface="Helvetica"/>
              </a:rPr>
              <a:t>¿En </a:t>
            </a:r>
            <a:r>
              <a:rPr lang="es-ES" sz="1600" b="1" dirty="0" smtClean="0">
                <a:solidFill>
                  <a:srgbClr val="EAB94E"/>
                </a:solidFill>
                <a:latin typeface="Helvetica"/>
                <a:cs typeface="Helvetica"/>
              </a:rPr>
              <a:t>cuántas quincenas lo </a:t>
            </a:r>
            <a:r>
              <a:rPr lang="es-ES" sz="1600" b="1" dirty="0">
                <a:solidFill>
                  <a:srgbClr val="EAB94E"/>
                </a:solidFill>
                <a:latin typeface="Helvetica"/>
                <a:cs typeface="Helvetica"/>
              </a:rPr>
              <a:t>lograré?</a:t>
            </a:r>
          </a:p>
        </p:txBody>
      </p:sp>
    </p:spTree>
    <p:extLst>
      <p:ext uri="{BB962C8B-B14F-4D97-AF65-F5344CB8AC3E}">
        <p14:creationId xmlns:p14="http://schemas.microsoft.com/office/powerpoint/2010/main" val="4227876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572000" y="286517"/>
            <a:ext cx="4283148" cy="954107"/>
          </a:xfrm>
          <a:prstGeom prst="rect">
            <a:avLst/>
          </a:prstGeom>
          <a:noFill/>
        </p:spPr>
        <p:txBody>
          <a:bodyPr wrap="square" rtlCol="0">
            <a:spAutoFit/>
          </a:bodyPr>
          <a:lstStyle/>
          <a:p>
            <a:r>
              <a:rPr lang="es-ES" sz="2800" b="1" dirty="0">
                <a:solidFill>
                  <a:srgbClr val="EAB94E"/>
                </a:solidFill>
                <a:latin typeface="Helvetica Light"/>
                <a:cs typeface="Helvetica Light"/>
              </a:rPr>
              <a:t>Actividad 3 : </a:t>
            </a:r>
            <a:endParaRPr lang="es-ES" sz="2800" b="1" dirty="0" smtClean="0">
              <a:solidFill>
                <a:srgbClr val="EAB94E"/>
              </a:solidFill>
              <a:latin typeface="Helvetica Light"/>
              <a:cs typeface="Helvetica Light"/>
            </a:endParaRPr>
          </a:p>
          <a:p>
            <a:r>
              <a:rPr lang="es-ES" sz="2800" dirty="0" smtClean="0">
                <a:solidFill>
                  <a:srgbClr val="EAB94E"/>
                </a:solidFill>
                <a:latin typeface="Helvetica Light"/>
                <a:cs typeface="Helvetica Light"/>
              </a:rPr>
              <a:t>Reflexión</a:t>
            </a:r>
            <a:endParaRPr lang="es-ES" sz="2800" dirty="0">
              <a:solidFill>
                <a:srgbClr val="EAB94E"/>
              </a:solidFill>
              <a:latin typeface="Helvetica Light"/>
              <a:cs typeface="Helvetica Light"/>
            </a:endParaRPr>
          </a:p>
        </p:txBody>
      </p:sp>
      <p:sp>
        <p:nvSpPr>
          <p:cNvPr id="3" name="Rectángulo 2"/>
          <p:cNvSpPr/>
          <p:nvPr/>
        </p:nvSpPr>
        <p:spPr>
          <a:xfrm>
            <a:off x="5380074" y="1554154"/>
            <a:ext cx="3475074" cy="3631763"/>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pPr>
            <a:r>
              <a:rPr lang="es-CO" sz="2000" dirty="0">
                <a:solidFill>
                  <a:srgbClr val="EAB94E"/>
                </a:solidFill>
                <a:latin typeface="Helvetica Light"/>
                <a:cs typeface="Helvetica Light"/>
              </a:rPr>
              <a:t>¿Cuál es el propósito de mi plan de ahorro? </a:t>
            </a:r>
          </a:p>
          <a:p>
            <a:pPr marL="342900" lvl="0" indent="-342900" algn="just">
              <a:lnSpc>
                <a:spcPct val="115000"/>
              </a:lnSpc>
              <a:spcAft>
                <a:spcPts val="0"/>
              </a:spcAft>
              <a:buFont typeface="Wingdings" panose="05000000000000000000" pitchFamily="2" charset="2"/>
              <a:buChar char="§"/>
            </a:pPr>
            <a:r>
              <a:rPr lang="es-CO" sz="2000" dirty="0">
                <a:solidFill>
                  <a:srgbClr val="EAB94E"/>
                </a:solidFill>
                <a:latin typeface="Helvetica Light"/>
                <a:cs typeface="Helvetica Light"/>
              </a:rPr>
              <a:t>¿De qué forma me propongo llevarlo a cabo en el día a día?  </a:t>
            </a:r>
            <a:endParaRPr lang="es-ES" sz="2000" dirty="0">
              <a:solidFill>
                <a:srgbClr val="EAB94E"/>
              </a:solidFill>
              <a:latin typeface="Helvetica Light"/>
              <a:cs typeface="Helvetica Light"/>
            </a:endParaRPr>
          </a:p>
          <a:p>
            <a:pPr marL="342900" lvl="0" indent="-342900" algn="just">
              <a:lnSpc>
                <a:spcPct val="115000"/>
              </a:lnSpc>
              <a:spcAft>
                <a:spcPts val="0"/>
              </a:spcAft>
              <a:buFont typeface="Wingdings" panose="05000000000000000000" pitchFamily="2" charset="2"/>
              <a:buChar char="§"/>
            </a:pPr>
            <a:r>
              <a:rPr lang="es-CO" sz="2000" dirty="0">
                <a:solidFill>
                  <a:srgbClr val="EAB94E"/>
                </a:solidFill>
                <a:latin typeface="Helvetica Light"/>
                <a:cs typeface="Helvetica Light"/>
              </a:rPr>
              <a:t>¿Cuáles son las posibles dificultades que puedo enfrentar?</a:t>
            </a:r>
            <a:endParaRPr lang="es-ES" sz="2000" dirty="0">
              <a:solidFill>
                <a:srgbClr val="EAB94E"/>
              </a:solidFill>
              <a:latin typeface="Helvetica Light"/>
              <a:cs typeface="Helvetica Light"/>
            </a:endParaRPr>
          </a:p>
          <a:p>
            <a:pPr marL="342900" lvl="0" indent="-342900" algn="just">
              <a:lnSpc>
                <a:spcPct val="115000"/>
              </a:lnSpc>
              <a:spcAft>
                <a:spcPts val="0"/>
              </a:spcAft>
              <a:buFont typeface="Wingdings" panose="05000000000000000000" pitchFamily="2" charset="2"/>
              <a:buChar char="§"/>
            </a:pPr>
            <a:r>
              <a:rPr lang="es-CO" sz="2000" dirty="0">
                <a:solidFill>
                  <a:srgbClr val="EAB94E"/>
                </a:solidFill>
                <a:latin typeface="Helvetica Light"/>
                <a:cs typeface="Helvetica Light"/>
              </a:rPr>
              <a:t>¿Cómo pienso que puedo superarlas?</a:t>
            </a:r>
            <a:endParaRPr lang="es-ES" sz="2000" dirty="0">
              <a:solidFill>
                <a:srgbClr val="EAB94E"/>
              </a:solidFill>
              <a:latin typeface="Helvetica Light"/>
              <a:cs typeface="Helvetica Light"/>
            </a:endParaRP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35</a:t>
            </a:fld>
            <a:endParaRPr lang="es-ES"/>
          </a:p>
        </p:txBody>
      </p:sp>
    </p:spTree>
    <p:extLst>
      <p:ext uri="{BB962C8B-B14F-4D97-AF65-F5344CB8AC3E}">
        <p14:creationId xmlns:p14="http://schemas.microsoft.com/office/powerpoint/2010/main" val="2889318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572000" y="286517"/>
            <a:ext cx="4283148" cy="954107"/>
          </a:xfrm>
          <a:prstGeom prst="rect">
            <a:avLst/>
          </a:prstGeom>
          <a:noFill/>
        </p:spPr>
        <p:txBody>
          <a:bodyPr wrap="square" rtlCol="0">
            <a:spAutoFit/>
          </a:bodyPr>
          <a:lstStyle/>
          <a:p>
            <a:r>
              <a:rPr lang="es-ES" sz="2800" b="1" dirty="0">
                <a:solidFill>
                  <a:srgbClr val="EAB94E"/>
                </a:solidFill>
                <a:latin typeface="Helvetica Light"/>
                <a:cs typeface="Helvetica Light"/>
              </a:rPr>
              <a:t>Actividad 4 : </a:t>
            </a:r>
            <a:endParaRPr lang="es-ES" sz="2800" b="1" dirty="0" smtClean="0">
              <a:solidFill>
                <a:srgbClr val="EAB94E"/>
              </a:solidFill>
              <a:latin typeface="Helvetica Light"/>
              <a:cs typeface="Helvetica Light"/>
            </a:endParaRPr>
          </a:p>
          <a:p>
            <a:r>
              <a:rPr lang="es-ES" sz="2800" dirty="0" smtClean="0">
                <a:solidFill>
                  <a:srgbClr val="EAB94E"/>
                </a:solidFill>
                <a:latin typeface="Helvetica Light"/>
                <a:cs typeface="Helvetica Light"/>
              </a:rPr>
              <a:t>Formas </a:t>
            </a:r>
            <a:r>
              <a:rPr lang="es-ES" sz="2800" dirty="0">
                <a:solidFill>
                  <a:srgbClr val="EAB94E"/>
                </a:solidFill>
                <a:latin typeface="Helvetica Light"/>
                <a:cs typeface="Helvetica Light"/>
              </a:rPr>
              <a:t>de Ahorro</a:t>
            </a:r>
          </a:p>
        </p:txBody>
      </p:sp>
      <p:sp>
        <p:nvSpPr>
          <p:cNvPr id="3" name="Rectángulo 2"/>
          <p:cNvSpPr/>
          <p:nvPr/>
        </p:nvSpPr>
        <p:spPr>
          <a:xfrm>
            <a:off x="5380074" y="1554154"/>
            <a:ext cx="3475074" cy="3631763"/>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
            </a:pPr>
            <a:r>
              <a:rPr lang="es-ES" sz="2000" dirty="0">
                <a:solidFill>
                  <a:srgbClr val="EAB94E"/>
                </a:solidFill>
                <a:latin typeface="Helvetica Light"/>
                <a:cs typeface="Helvetica Light"/>
              </a:rPr>
              <a:t>¿Cuál es la forma en que ahorra actualmente (en alcancía, fondo de empleados, cuentas de ahorro, cadena, no ahorro, etc.)? </a:t>
            </a:r>
          </a:p>
          <a:p>
            <a:pPr marL="342900" lvl="0" indent="-342900" algn="just">
              <a:lnSpc>
                <a:spcPct val="115000"/>
              </a:lnSpc>
              <a:spcAft>
                <a:spcPts val="0"/>
              </a:spcAft>
              <a:buFont typeface="Wingdings" panose="05000000000000000000" pitchFamily="2" charset="2"/>
              <a:buChar char="§"/>
            </a:pPr>
            <a:endParaRPr lang="es-ES" sz="2000" dirty="0">
              <a:solidFill>
                <a:srgbClr val="EAB94E"/>
              </a:solidFill>
              <a:latin typeface="Helvetica Light"/>
              <a:cs typeface="Helvetica Light"/>
            </a:endParaRPr>
          </a:p>
          <a:p>
            <a:pPr marL="342900" lvl="0" indent="-342900" algn="just">
              <a:lnSpc>
                <a:spcPct val="115000"/>
              </a:lnSpc>
              <a:spcAft>
                <a:spcPts val="0"/>
              </a:spcAft>
              <a:buFont typeface="Wingdings" panose="05000000000000000000" pitchFamily="2" charset="2"/>
              <a:buChar char="§"/>
            </a:pPr>
            <a:r>
              <a:rPr lang="es-ES" sz="2000" dirty="0">
                <a:solidFill>
                  <a:srgbClr val="EAB94E"/>
                </a:solidFill>
                <a:latin typeface="Helvetica Light"/>
                <a:cs typeface="Helvetica Light"/>
              </a:rPr>
              <a:t>¿Qué ventajas tiene la forma como ahorra? ¿Qué desventajas?</a:t>
            </a: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36</a:t>
            </a:fld>
            <a:endParaRPr lang="es-ES"/>
          </a:p>
        </p:txBody>
      </p:sp>
    </p:spTree>
    <p:extLst>
      <p:ext uri="{BB962C8B-B14F-4D97-AF65-F5344CB8AC3E}">
        <p14:creationId xmlns:p14="http://schemas.microsoft.com/office/powerpoint/2010/main" val="2629438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6"/>
          <p:cNvSpPr txBox="1"/>
          <p:nvPr/>
        </p:nvSpPr>
        <p:spPr>
          <a:xfrm>
            <a:off x="3530727" y="357475"/>
            <a:ext cx="2643860" cy="584775"/>
          </a:xfrm>
          <a:prstGeom prst="rect">
            <a:avLst/>
          </a:prstGeom>
          <a:noFill/>
        </p:spPr>
        <p:txBody>
          <a:bodyPr wrap="square" rtlCol="0">
            <a:spAutoFit/>
          </a:bodyPr>
          <a:lstStyle/>
          <a:p>
            <a:pPr defTabSz="457200"/>
            <a:r>
              <a:rPr lang="es-CO" sz="3200" b="1" dirty="0">
                <a:solidFill>
                  <a:srgbClr val="EAB94E"/>
                </a:solidFill>
                <a:latin typeface="Helvetica"/>
                <a:cs typeface="Helvetica"/>
              </a:rPr>
              <a:t>Los Mellizos</a:t>
            </a:r>
            <a:endParaRPr lang="es-CO" sz="1200" b="1" dirty="0">
              <a:solidFill>
                <a:srgbClr val="EAB94E"/>
              </a:solidFill>
              <a:latin typeface="Helvetica"/>
              <a:cs typeface="Helvetica"/>
            </a:endParaRPr>
          </a:p>
        </p:txBody>
      </p:sp>
      <p:sp>
        <p:nvSpPr>
          <p:cNvPr id="6" name="CuadroTexto 5"/>
          <p:cNvSpPr txBox="1"/>
          <p:nvPr/>
        </p:nvSpPr>
        <p:spPr>
          <a:xfrm>
            <a:off x="3530727" y="1151278"/>
            <a:ext cx="4983078" cy="4031873"/>
          </a:xfrm>
          <a:prstGeom prst="rect">
            <a:avLst/>
          </a:prstGeom>
          <a:noFill/>
        </p:spPr>
        <p:txBody>
          <a:bodyPr wrap="square" rtlCol="0">
            <a:spAutoFit/>
          </a:bodyPr>
          <a:lstStyle/>
          <a:p>
            <a:pPr algn="just"/>
            <a:r>
              <a:rPr lang="es-CO" sz="1600" dirty="0">
                <a:solidFill>
                  <a:schemeClr val="tx1">
                    <a:lumMod val="75000"/>
                    <a:lumOff val="25000"/>
                  </a:schemeClr>
                </a:solidFill>
                <a:latin typeface="Helvetica" charset="-52"/>
                <a:ea typeface="Helvetica" charset="-52"/>
                <a:cs typeface="Helvetica" charset="-52"/>
              </a:rPr>
              <a:t>Andrés e Isabel son mellizos; sin embargo, manejan de forma muy distinta sus finanzas. </a:t>
            </a:r>
          </a:p>
          <a:p>
            <a:pPr algn="just"/>
            <a:endParaRPr lang="es-CO" sz="1600" dirty="0">
              <a:solidFill>
                <a:schemeClr val="tx1">
                  <a:lumMod val="75000"/>
                  <a:lumOff val="25000"/>
                </a:schemeClr>
              </a:solidFill>
              <a:latin typeface="Helvetica" charset="-52"/>
              <a:ea typeface="Helvetica" charset="-52"/>
              <a:cs typeface="Helvetica" charset="-52"/>
            </a:endParaRPr>
          </a:p>
          <a:p>
            <a:pPr algn="just"/>
            <a:r>
              <a:rPr lang="es-CO" sz="1600" dirty="0">
                <a:solidFill>
                  <a:schemeClr val="tx1">
                    <a:lumMod val="75000"/>
                    <a:lumOff val="25000"/>
                  </a:schemeClr>
                </a:solidFill>
                <a:latin typeface="Helvetica" charset="-52"/>
                <a:ea typeface="Helvetica" charset="-52"/>
                <a:cs typeface="Helvetica" charset="-52"/>
              </a:rPr>
              <a:t>A Isabel le gusta guardar su dinero en casa, debajo del colchón. Según ella:</a:t>
            </a:r>
            <a:r>
              <a:rPr lang="es-CO" sz="1600" i="1" dirty="0">
                <a:solidFill>
                  <a:schemeClr val="tx1">
                    <a:lumMod val="75000"/>
                    <a:lumOff val="25000"/>
                  </a:schemeClr>
                </a:solidFill>
                <a:latin typeface="Helvetica" charset="-52"/>
                <a:ea typeface="Helvetica" charset="-52"/>
                <a:cs typeface="Helvetica" charset="-52"/>
              </a:rPr>
              <a:t> “</a:t>
            </a:r>
            <a:r>
              <a:rPr lang="es-CO" sz="1600" b="1" i="1" dirty="0">
                <a:solidFill>
                  <a:schemeClr val="tx1">
                    <a:lumMod val="75000"/>
                    <a:lumOff val="25000"/>
                  </a:schemeClr>
                </a:solidFill>
                <a:latin typeface="Helvetica" charset="-52"/>
                <a:ea typeface="Helvetica" charset="-52"/>
                <a:cs typeface="Helvetica" charset="-52"/>
              </a:rPr>
              <a:t>Así lo tengo siempre a la mano”.</a:t>
            </a:r>
            <a:r>
              <a:rPr lang="es-CO" sz="1600" i="1" dirty="0">
                <a:solidFill>
                  <a:schemeClr val="tx1">
                    <a:lumMod val="75000"/>
                    <a:lumOff val="25000"/>
                  </a:schemeClr>
                </a:solidFill>
                <a:latin typeface="Helvetica" charset="-52"/>
                <a:ea typeface="Helvetica" charset="-52"/>
                <a:cs typeface="Helvetica" charset="-52"/>
              </a:rPr>
              <a:t> </a:t>
            </a:r>
            <a:r>
              <a:rPr lang="es-CO" sz="1600" dirty="0">
                <a:solidFill>
                  <a:schemeClr val="tx1">
                    <a:lumMod val="75000"/>
                    <a:lumOff val="25000"/>
                  </a:schemeClr>
                </a:solidFill>
                <a:latin typeface="Helvetica" charset="-52"/>
                <a:ea typeface="Helvetica" charset="-52"/>
                <a:cs typeface="Helvetica" charset="-52"/>
              </a:rPr>
              <a:t>No obstante, reconoce que al tenerlo tan cerca constantemente saca pequeñas cantidades para antojitos. </a:t>
            </a:r>
          </a:p>
          <a:p>
            <a:pPr algn="just"/>
            <a:endParaRPr lang="es-CO" sz="1600" dirty="0">
              <a:solidFill>
                <a:schemeClr val="tx1">
                  <a:lumMod val="75000"/>
                  <a:lumOff val="25000"/>
                </a:schemeClr>
              </a:solidFill>
              <a:latin typeface="Helvetica" charset="-52"/>
              <a:ea typeface="Helvetica" charset="-52"/>
              <a:cs typeface="Helvetica" charset="-52"/>
            </a:endParaRPr>
          </a:p>
          <a:p>
            <a:pPr algn="just"/>
            <a:r>
              <a:rPr lang="es-CO" sz="1600" dirty="0">
                <a:solidFill>
                  <a:schemeClr val="tx1">
                    <a:lumMod val="75000"/>
                    <a:lumOff val="25000"/>
                  </a:schemeClr>
                </a:solidFill>
                <a:latin typeface="Helvetica" charset="-52"/>
                <a:ea typeface="Helvetica" charset="-52"/>
                <a:cs typeface="Helvetica" charset="-52"/>
              </a:rPr>
              <a:t>También ha decidido participar en una “cadena” en su oficina. Con este sistema, cada dos meses recibe $160.000 a cambio de aportar $20.000 cada viernes.</a:t>
            </a:r>
            <a:r>
              <a:rPr lang="es-CO" sz="1600" i="1" dirty="0">
                <a:solidFill>
                  <a:schemeClr val="tx1">
                    <a:lumMod val="75000"/>
                    <a:lumOff val="25000"/>
                  </a:schemeClr>
                </a:solidFill>
                <a:latin typeface="Helvetica" charset="-52"/>
                <a:ea typeface="Helvetica" charset="-52"/>
                <a:cs typeface="Helvetica" charset="-52"/>
              </a:rPr>
              <a:t> </a:t>
            </a:r>
            <a:r>
              <a:rPr lang="es-CO" sz="1600" b="1" i="1" dirty="0">
                <a:solidFill>
                  <a:schemeClr val="tx1">
                    <a:lumMod val="75000"/>
                    <a:lumOff val="25000"/>
                  </a:schemeClr>
                </a:solidFill>
                <a:latin typeface="Helvetica" charset="-52"/>
                <a:ea typeface="Helvetica" charset="-52"/>
                <a:cs typeface="Helvetica" charset="-52"/>
              </a:rPr>
              <a:t>“Cuando llegan los $160.000 salgo de algunas deudas”, </a:t>
            </a:r>
            <a:r>
              <a:rPr lang="es-CO" sz="1600" dirty="0">
                <a:solidFill>
                  <a:schemeClr val="tx1">
                    <a:lumMod val="75000"/>
                    <a:lumOff val="25000"/>
                  </a:schemeClr>
                </a:solidFill>
                <a:latin typeface="Helvetica" charset="-52"/>
                <a:ea typeface="Helvetica" charset="-52"/>
                <a:cs typeface="Helvetica" charset="-52"/>
              </a:rPr>
              <a:t>comenta Isabel, aunque reconoce que, de vez en cuando, quien paga la “cadena” se toma unos días de más para hacerlo.</a:t>
            </a:r>
            <a:endParaRPr lang="es-ES" sz="1600" dirty="0">
              <a:solidFill>
                <a:schemeClr val="tx1">
                  <a:lumMod val="75000"/>
                  <a:lumOff val="25000"/>
                </a:schemeClr>
              </a:solidFill>
              <a:latin typeface="Helvetica" charset="-52"/>
              <a:ea typeface="Helvetica" charset="-52"/>
              <a:cs typeface="Helvetica" charset="-52"/>
            </a:endParaRP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37</a:t>
            </a:fld>
            <a:endParaRPr lang="es-ES"/>
          </a:p>
        </p:txBody>
      </p:sp>
    </p:spTree>
    <p:extLst>
      <p:ext uri="{BB962C8B-B14F-4D97-AF65-F5344CB8AC3E}">
        <p14:creationId xmlns:p14="http://schemas.microsoft.com/office/powerpoint/2010/main" val="942959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6"/>
          <p:cNvSpPr txBox="1"/>
          <p:nvPr/>
        </p:nvSpPr>
        <p:spPr>
          <a:xfrm>
            <a:off x="494060" y="551894"/>
            <a:ext cx="4683760" cy="584775"/>
          </a:xfrm>
          <a:prstGeom prst="rect">
            <a:avLst/>
          </a:prstGeom>
          <a:noFill/>
        </p:spPr>
        <p:txBody>
          <a:bodyPr wrap="square" rtlCol="0">
            <a:spAutoFit/>
          </a:bodyPr>
          <a:lstStyle/>
          <a:p>
            <a:pPr defTabSz="457200"/>
            <a:r>
              <a:rPr lang="es-CO" sz="3200" b="1" dirty="0">
                <a:solidFill>
                  <a:srgbClr val="EAB94E"/>
                </a:solidFill>
                <a:latin typeface="Helvetica"/>
                <a:cs typeface="Helvetica"/>
              </a:rPr>
              <a:t>Los Mellizos</a:t>
            </a:r>
            <a:endParaRPr lang="es-CO" sz="1200" b="1" dirty="0">
              <a:solidFill>
                <a:srgbClr val="EAB94E"/>
              </a:solidFill>
              <a:latin typeface="Helvetica"/>
              <a:cs typeface="Helvetica"/>
            </a:endParaRPr>
          </a:p>
        </p:txBody>
      </p:sp>
      <p:sp>
        <p:nvSpPr>
          <p:cNvPr id="6" name="CuadroTexto 5"/>
          <p:cNvSpPr txBox="1"/>
          <p:nvPr/>
        </p:nvSpPr>
        <p:spPr>
          <a:xfrm>
            <a:off x="494060" y="1558699"/>
            <a:ext cx="4053226" cy="3539430"/>
          </a:xfrm>
          <a:prstGeom prst="rect">
            <a:avLst/>
          </a:prstGeom>
          <a:noFill/>
        </p:spPr>
        <p:txBody>
          <a:bodyPr wrap="square" rtlCol="0">
            <a:spAutoFit/>
          </a:bodyPr>
          <a:lstStyle/>
          <a:p>
            <a:pPr algn="just"/>
            <a:r>
              <a:rPr lang="es-CO" sz="1600" dirty="0">
                <a:solidFill>
                  <a:schemeClr val="tx1">
                    <a:lumMod val="75000"/>
                    <a:lumOff val="25000"/>
                  </a:schemeClr>
                </a:solidFill>
                <a:latin typeface="Helvetica" charset="-52"/>
                <a:ea typeface="Helvetica" charset="-52"/>
                <a:cs typeface="Helvetica" charset="-52"/>
              </a:rPr>
              <a:t>Andrés, por su parte, cada mes sagradamente deja en su cuenta de ahorros el 10 % de lo que gana. Según él: “</a:t>
            </a:r>
            <a:r>
              <a:rPr lang="es-CO" sz="1600" b="1" i="1" dirty="0">
                <a:solidFill>
                  <a:schemeClr val="tx1">
                    <a:lumMod val="75000"/>
                    <a:lumOff val="25000"/>
                  </a:schemeClr>
                </a:solidFill>
                <a:latin typeface="Helvetica" charset="-52"/>
                <a:ea typeface="Helvetica" charset="-52"/>
                <a:cs typeface="Helvetica" charset="-52"/>
              </a:rPr>
              <a:t>tener un fondito de ahorro me ha ayudado en momentos de crisis”. </a:t>
            </a:r>
          </a:p>
          <a:p>
            <a:pPr algn="just"/>
            <a:endParaRPr lang="es-CO" sz="1600" b="1" i="1" dirty="0">
              <a:solidFill>
                <a:schemeClr val="tx1">
                  <a:lumMod val="75000"/>
                  <a:lumOff val="25000"/>
                </a:schemeClr>
              </a:solidFill>
              <a:latin typeface="Helvetica" charset="-52"/>
              <a:ea typeface="Helvetica" charset="-52"/>
              <a:cs typeface="Helvetica" charset="-52"/>
            </a:endParaRPr>
          </a:p>
          <a:p>
            <a:pPr algn="just"/>
            <a:r>
              <a:rPr lang="es-CO" sz="1600" dirty="0">
                <a:solidFill>
                  <a:schemeClr val="tx1">
                    <a:lumMod val="75000"/>
                    <a:lumOff val="25000"/>
                  </a:schemeClr>
                </a:solidFill>
                <a:latin typeface="Helvetica" charset="-52"/>
                <a:ea typeface="Helvetica" charset="-52"/>
                <a:cs typeface="Helvetica" charset="-52"/>
              </a:rPr>
              <a:t>Reconoce que durante mucho tiempo ahorró en la casa en una alcancía. </a:t>
            </a:r>
            <a:r>
              <a:rPr lang="es-CO" sz="1600" b="1" i="1" dirty="0">
                <a:solidFill>
                  <a:schemeClr val="tx1">
                    <a:lumMod val="75000"/>
                    <a:lumOff val="25000"/>
                  </a:schemeClr>
                </a:solidFill>
                <a:latin typeface="Helvetica" charset="-52"/>
                <a:ea typeface="Helvetica" charset="-52"/>
                <a:cs typeface="Helvetica" charset="-52"/>
              </a:rPr>
              <a:t>“Me gustaba la practicidad;</a:t>
            </a:r>
            <a:r>
              <a:rPr lang="es-CO" sz="1600" dirty="0">
                <a:solidFill>
                  <a:schemeClr val="tx1">
                    <a:lumMod val="75000"/>
                    <a:lumOff val="25000"/>
                  </a:schemeClr>
                </a:solidFill>
                <a:latin typeface="Helvetica" charset="-52"/>
                <a:ea typeface="Helvetica" charset="-52"/>
                <a:cs typeface="Helvetica" charset="-52"/>
              </a:rPr>
              <a:t> </a:t>
            </a:r>
            <a:r>
              <a:rPr lang="es-CO" sz="1600" b="1" i="1" dirty="0">
                <a:solidFill>
                  <a:schemeClr val="tx1">
                    <a:lumMod val="75000"/>
                    <a:lumOff val="25000"/>
                  </a:schemeClr>
                </a:solidFill>
                <a:latin typeface="Helvetica" charset="-52"/>
                <a:ea typeface="Helvetica" charset="-52"/>
                <a:cs typeface="Helvetica" charset="-52"/>
              </a:rPr>
              <a:t>sin embargo, solo una entidad financiera me ofrece la seguridad y el control de mi dinero. Adicionalmente, me pagan un interés por guardar mi dinero, algo que no pasaba con mi </a:t>
            </a:r>
            <a:r>
              <a:rPr lang="es-CO" sz="1600" b="1" i="1" dirty="0" err="1">
                <a:solidFill>
                  <a:schemeClr val="tx1">
                    <a:lumMod val="75000"/>
                    <a:lumOff val="25000"/>
                  </a:schemeClr>
                </a:solidFill>
                <a:latin typeface="Helvetica" charset="-52"/>
                <a:ea typeface="Helvetica" charset="-52"/>
                <a:cs typeface="Helvetica" charset="-52"/>
              </a:rPr>
              <a:t>marranito</a:t>
            </a:r>
            <a:r>
              <a:rPr lang="es-CO" sz="1600" b="1" i="1" dirty="0">
                <a:solidFill>
                  <a:schemeClr val="tx1">
                    <a:lumMod val="75000"/>
                    <a:lumOff val="25000"/>
                  </a:schemeClr>
                </a:solidFill>
                <a:latin typeface="Helvetica" charset="-52"/>
                <a:ea typeface="Helvetica" charset="-52"/>
                <a:cs typeface="Helvetica" charset="-52"/>
              </a:rPr>
              <a:t>”.</a:t>
            </a:r>
            <a:endParaRPr lang="es-ES" sz="1600" b="1" i="1" dirty="0">
              <a:solidFill>
                <a:schemeClr val="tx1">
                  <a:lumMod val="75000"/>
                  <a:lumOff val="25000"/>
                </a:schemeClr>
              </a:solidFill>
              <a:latin typeface="Helvetica" charset="-52"/>
              <a:ea typeface="Helvetica" charset="-52"/>
              <a:cs typeface="Helvetica" charset="-52"/>
            </a:endParaRP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38</a:t>
            </a:fld>
            <a:endParaRPr lang="es-ES"/>
          </a:p>
        </p:txBody>
      </p:sp>
    </p:spTree>
    <p:extLst>
      <p:ext uri="{BB962C8B-B14F-4D97-AF65-F5344CB8AC3E}">
        <p14:creationId xmlns:p14="http://schemas.microsoft.com/office/powerpoint/2010/main" val="2005674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351552" y="721201"/>
            <a:ext cx="2363170" cy="1077218"/>
          </a:xfrm>
          <a:prstGeom prst="rect">
            <a:avLst/>
          </a:prstGeom>
          <a:noFill/>
        </p:spPr>
        <p:txBody>
          <a:bodyPr wrap="square" rtlCol="0">
            <a:spAutoFit/>
          </a:bodyPr>
          <a:lstStyle/>
          <a:p>
            <a:pPr algn="ctr" defTabSz="457200"/>
            <a:r>
              <a:rPr lang="es-CO" sz="3200" dirty="0">
                <a:solidFill>
                  <a:srgbClr val="EAB94E"/>
                </a:solidFill>
                <a:latin typeface="Helvetica Light"/>
                <a:cs typeface="Helvetica Light"/>
              </a:rPr>
              <a:t>Maneras</a:t>
            </a:r>
            <a:r>
              <a:rPr lang="es-CO" sz="3200" b="1" dirty="0">
                <a:solidFill>
                  <a:srgbClr val="EAB94E"/>
                </a:solidFill>
                <a:latin typeface="Helvetica"/>
                <a:cs typeface="Helvetica"/>
              </a:rPr>
              <a:t> </a:t>
            </a:r>
          </a:p>
          <a:p>
            <a:pPr algn="ctr" defTabSz="457200"/>
            <a:r>
              <a:rPr lang="es-CO" sz="3200" b="1" dirty="0">
                <a:solidFill>
                  <a:srgbClr val="EAB94E"/>
                </a:solidFill>
                <a:latin typeface="Helvetica"/>
                <a:cs typeface="Helvetica"/>
              </a:rPr>
              <a:t>de ahorrar</a:t>
            </a:r>
            <a:endParaRPr lang="es-CO" sz="1200" b="1" dirty="0">
              <a:solidFill>
                <a:srgbClr val="EAB94E"/>
              </a:solidFill>
              <a:latin typeface="Helvetica"/>
              <a:cs typeface="Helvetica"/>
            </a:endParaRPr>
          </a:p>
        </p:txBody>
      </p:sp>
      <p:sp>
        <p:nvSpPr>
          <p:cNvPr id="7" name="CuadroTexto 6"/>
          <p:cNvSpPr txBox="1"/>
          <p:nvPr/>
        </p:nvSpPr>
        <p:spPr>
          <a:xfrm>
            <a:off x="1499836" y="1050884"/>
            <a:ext cx="1398140" cy="830997"/>
          </a:xfrm>
          <a:prstGeom prst="rect">
            <a:avLst/>
          </a:prstGeom>
          <a:noFill/>
        </p:spPr>
        <p:txBody>
          <a:bodyPr wrap="none" rtlCol="0">
            <a:spAutoFit/>
          </a:bodyPr>
          <a:lstStyle/>
          <a:p>
            <a:pPr algn="ctr"/>
            <a:r>
              <a:rPr lang="es-ES" sz="2400" dirty="0">
                <a:solidFill>
                  <a:schemeClr val="bg1"/>
                </a:solidFill>
                <a:latin typeface="Helvetica Light"/>
                <a:cs typeface="Helvetica Light"/>
              </a:rPr>
              <a:t>Ahorro</a:t>
            </a:r>
          </a:p>
          <a:p>
            <a:pPr algn="ctr"/>
            <a:r>
              <a:rPr lang="es-ES" sz="2400" b="1" dirty="0">
                <a:solidFill>
                  <a:schemeClr val="bg1"/>
                </a:solidFill>
                <a:latin typeface="Helvetica"/>
                <a:cs typeface="Helvetica"/>
              </a:rPr>
              <a:t>Informal</a:t>
            </a:r>
          </a:p>
        </p:txBody>
      </p:sp>
      <p:sp>
        <p:nvSpPr>
          <p:cNvPr id="8" name="CuadroTexto 7"/>
          <p:cNvSpPr txBox="1"/>
          <p:nvPr/>
        </p:nvSpPr>
        <p:spPr>
          <a:xfrm>
            <a:off x="6347939" y="1004718"/>
            <a:ext cx="1210589" cy="830997"/>
          </a:xfrm>
          <a:prstGeom prst="rect">
            <a:avLst/>
          </a:prstGeom>
          <a:noFill/>
        </p:spPr>
        <p:txBody>
          <a:bodyPr wrap="none" rtlCol="0">
            <a:spAutoFit/>
          </a:bodyPr>
          <a:lstStyle/>
          <a:p>
            <a:pPr algn="ctr"/>
            <a:r>
              <a:rPr lang="es-ES" sz="2400" dirty="0">
                <a:solidFill>
                  <a:schemeClr val="bg1"/>
                </a:solidFill>
                <a:latin typeface="Helvetica Light"/>
                <a:cs typeface="Helvetica Light"/>
              </a:rPr>
              <a:t>Ahorro</a:t>
            </a:r>
          </a:p>
          <a:p>
            <a:pPr algn="ctr"/>
            <a:r>
              <a:rPr lang="es-ES" sz="2400" b="1" dirty="0">
                <a:solidFill>
                  <a:schemeClr val="bg1"/>
                </a:solidFill>
                <a:latin typeface="Helvetica"/>
                <a:cs typeface="Helvetica"/>
              </a:rPr>
              <a:t>Formal</a:t>
            </a:r>
          </a:p>
        </p:txBody>
      </p:sp>
      <p:sp>
        <p:nvSpPr>
          <p:cNvPr id="9" name="CuadroTexto 8"/>
          <p:cNvSpPr txBox="1"/>
          <p:nvPr/>
        </p:nvSpPr>
        <p:spPr>
          <a:xfrm>
            <a:off x="1128943" y="3308099"/>
            <a:ext cx="2152049" cy="2603790"/>
          </a:xfrm>
          <a:prstGeom prst="rect">
            <a:avLst/>
          </a:prstGeom>
          <a:noFill/>
        </p:spPr>
        <p:txBody>
          <a:bodyPr wrap="square" rtlCol="0">
            <a:spAutoFit/>
          </a:bodyPr>
          <a:lstStyle/>
          <a:p>
            <a:pPr marL="285750" indent="-285750" defTabSz="711200">
              <a:lnSpc>
                <a:spcPct val="90000"/>
              </a:lnSpc>
              <a:spcAft>
                <a:spcPct val="35000"/>
              </a:spcAft>
              <a:buFont typeface="Arial"/>
              <a:buChar char="•"/>
              <a:defRPr/>
            </a:pPr>
            <a:r>
              <a:rPr lang="es-ES" sz="1600" kern="0" dirty="0">
                <a:solidFill>
                  <a:srgbClr val="FFFFFF"/>
                </a:solidFill>
                <a:latin typeface="Helvetica Light"/>
                <a:cs typeface="Helvetica Light"/>
              </a:rPr>
              <a:t>En la casa (Alcancías, debajo del colchón)</a:t>
            </a:r>
          </a:p>
          <a:p>
            <a:pPr marL="285750" indent="-285750" defTabSz="711200">
              <a:lnSpc>
                <a:spcPct val="90000"/>
              </a:lnSpc>
              <a:spcAft>
                <a:spcPct val="35000"/>
              </a:spcAft>
              <a:buFont typeface="Arial"/>
              <a:buChar char="•"/>
              <a:defRPr/>
            </a:pPr>
            <a:r>
              <a:rPr lang="es-ES" sz="1600" kern="0" dirty="0">
                <a:solidFill>
                  <a:srgbClr val="FFFFFF"/>
                </a:solidFill>
                <a:latin typeface="Helvetica Light"/>
                <a:cs typeface="Helvetica Light"/>
              </a:rPr>
              <a:t>En especies</a:t>
            </a:r>
          </a:p>
          <a:p>
            <a:pPr marL="285750" indent="-285750" defTabSz="711200">
              <a:lnSpc>
                <a:spcPct val="90000"/>
              </a:lnSpc>
              <a:spcAft>
                <a:spcPct val="35000"/>
              </a:spcAft>
              <a:buFont typeface="Arial"/>
              <a:buChar char="•"/>
              <a:defRPr/>
            </a:pPr>
            <a:r>
              <a:rPr lang="es-ES" sz="1600" kern="0" dirty="0">
                <a:solidFill>
                  <a:srgbClr val="FFFFFF"/>
                </a:solidFill>
                <a:latin typeface="Helvetica Light"/>
                <a:cs typeface="Helvetica Light"/>
              </a:rPr>
              <a:t>Cadenas o natilleras</a:t>
            </a:r>
          </a:p>
          <a:p>
            <a:pPr marL="285750" indent="-285750" defTabSz="711200">
              <a:lnSpc>
                <a:spcPct val="90000"/>
              </a:lnSpc>
              <a:spcAft>
                <a:spcPct val="35000"/>
              </a:spcAft>
              <a:buFont typeface="Arial"/>
              <a:buChar char="•"/>
              <a:defRPr/>
            </a:pPr>
            <a:r>
              <a:rPr lang="es-ES" sz="1600" kern="0" dirty="0">
                <a:solidFill>
                  <a:srgbClr val="FFFFFF"/>
                </a:solidFill>
                <a:latin typeface="Helvetica Light"/>
                <a:cs typeface="Helvetica Light"/>
              </a:rPr>
              <a:t>Grupos solidarios</a:t>
            </a:r>
          </a:p>
          <a:p>
            <a:pPr marL="285750" indent="-285750" defTabSz="711200">
              <a:lnSpc>
                <a:spcPct val="90000"/>
              </a:lnSpc>
              <a:spcAft>
                <a:spcPct val="35000"/>
              </a:spcAft>
              <a:buFont typeface="Arial"/>
              <a:buChar char="•"/>
              <a:defRPr/>
            </a:pPr>
            <a:r>
              <a:rPr lang="es-ES" sz="1600" kern="0" dirty="0">
                <a:solidFill>
                  <a:srgbClr val="FFFFFF"/>
                </a:solidFill>
                <a:latin typeface="Helvetica Light"/>
                <a:cs typeface="Helvetica Light"/>
              </a:rPr>
              <a:t>Otros no vigilados</a:t>
            </a:r>
          </a:p>
          <a:p>
            <a:endParaRPr lang="es-ES" sz="2000" dirty="0"/>
          </a:p>
        </p:txBody>
      </p:sp>
      <p:sp>
        <p:nvSpPr>
          <p:cNvPr id="10" name="CuadroTexto 9"/>
          <p:cNvSpPr txBox="1"/>
          <p:nvPr/>
        </p:nvSpPr>
        <p:spPr>
          <a:xfrm>
            <a:off x="5876495" y="3610159"/>
            <a:ext cx="2152049" cy="1902059"/>
          </a:xfrm>
          <a:prstGeom prst="rect">
            <a:avLst/>
          </a:prstGeom>
          <a:noFill/>
        </p:spPr>
        <p:txBody>
          <a:bodyPr wrap="square" rtlCol="0">
            <a:spAutoFit/>
          </a:bodyPr>
          <a:lstStyle/>
          <a:p>
            <a:pPr marL="285750" indent="-285750" defTabSz="755650">
              <a:lnSpc>
                <a:spcPct val="90000"/>
              </a:lnSpc>
              <a:spcAft>
                <a:spcPct val="35000"/>
              </a:spcAft>
              <a:buFont typeface="Arial"/>
              <a:buChar char="•"/>
              <a:defRPr/>
            </a:pPr>
            <a:r>
              <a:rPr lang="es-ES" sz="1600" kern="0" dirty="0">
                <a:solidFill>
                  <a:srgbClr val="FFFFFF"/>
                </a:solidFill>
                <a:latin typeface="Helvetica Light"/>
                <a:cs typeface="Helvetica Light"/>
              </a:rPr>
              <a:t>Banco</a:t>
            </a:r>
          </a:p>
          <a:p>
            <a:pPr marL="285750" indent="-285750" defTabSz="755650">
              <a:lnSpc>
                <a:spcPct val="90000"/>
              </a:lnSpc>
              <a:spcAft>
                <a:spcPct val="35000"/>
              </a:spcAft>
              <a:buFont typeface="Arial"/>
              <a:buChar char="•"/>
              <a:defRPr/>
            </a:pPr>
            <a:r>
              <a:rPr lang="es-ES" sz="1600" kern="0" dirty="0">
                <a:solidFill>
                  <a:srgbClr val="FFFFFF"/>
                </a:solidFill>
                <a:latin typeface="Helvetica Light"/>
                <a:cs typeface="Helvetica Light"/>
              </a:rPr>
              <a:t>Cooperativas de ahorro</a:t>
            </a:r>
          </a:p>
          <a:p>
            <a:pPr marL="285750" indent="-285750" defTabSz="755650">
              <a:lnSpc>
                <a:spcPct val="90000"/>
              </a:lnSpc>
              <a:spcAft>
                <a:spcPct val="35000"/>
              </a:spcAft>
              <a:buFont typeface="Arial"/>
              <a:buChar char="•"/>
              <a:defRPr/>
            </a:pPr>
            <a:r>
              <a:rPr lang="es-ES" sz="1600" kern="0" dirty="0">
                <a:solidFill>
                  <a:srgbClr val="FFFFFF"/>
                </a:solidFill>
                <a:latin typeface="Helvetica Light"/>
                <a:cs typeface="Helvetica Light"/>
              </a:rPr>
              <a:t>Fondo de pensiones</a:t>
            </a:r>
          </a:p>
          <a:p>
            <a:pPr marL="285750" indent="-285750" defTabSz="755650">
              <a:lnSpc>
                <a:spcPct val="90000"/>
              </a:lnSpc>
              <a:spcAft>
                <a:spcPct val="35000"/>
              </a:spcAft>
              <a:buFont typeface="Arial"/>
              <a:buChar char="•"/>
              <a:defRPr/>
            </a:pPr>
            <a:r>
              <a:rPr lang="es-ES" sz="1600" kern="0" dirty="0">
                <a:solidFill>
                  <a:srgbClr val="FFFFFF"/>
                </a:solidFill>
                <a:latin typeface="Helvetica Light"/>
                <a:cs typeface="Helvetica Light"/>
              </a:rPr>
              <a:t>Fondo de empleados</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39</a:t>
            </a:fld>
            <a:endParaRPr lang="es-ES"/>
          </a:p>
        </p:txBody>
      </p:sp>
    </p:spTree>
    <p:extLst>
      <p:ext uri="{BB962C8B-B14F-4D97-AF65-F5344CB8AC3E}">
        <p14:creationId xmlns:p14="http://schemas.microsoft.com/office/powerpoint/2010/main" val="147398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647436" y="348610"/>
            <a:ext cx="6341555" cy="1015663"/>
          </a:xfrm>
          <a:prstGeom prst="rect">
            <a:avLst/>
          </a:prstGeom>
          <a:noFill/>
        </p:spPr>
        <p:txBody>
          <a:bodyPr wrap="square" rtlCol="0">
            <a:spAutoFit/>
          </a:bodyPr>
          <a:lstStyle/>
          <a:p>
            <a:r>
              <a:rPr lang="es-ES" sz="6000" b="1" dirty="0">
                <a:solidFill>
                  <a:srgbClr val="EAB94E"/>
                </a:solidFill>
                <a:latin typeface="Helvetica"/>
                <a:cs typeface="Helvetica"/>
              </a:rPr>
              <a:t>Presentación</a:t>
            </a:r>
          </a:p>
        </p:txBody>
      </p:sp>
      <p:sp>
        <p:nvSpPr>
          <p:cNvPr id="3" name="Rectángulo 2"/>
          <p:cNvSpPr/>
          <p:nvPr/>
        </p:nvSpPr>
        <p:spPr>
          <a:xfrm>
            <a:off x="323587" y="2950501"/>
            <a:ext cx="2963310" cy="830997"/>
          </a:xfrm>
          <a:prstGeom prst="rect">
            <a:avLst/>
          </a:prstGeom>
        </p:spPr>
        <p:txBody>
          <a:bodyPr wrap="square">
            <a:spAutoFit/>
          </a:bodyPr>
          <a:lstStyle/>
          <a:p>
            <a:r>
              <a:rPr lang="es-ES" sz="2400" b="1" dirty="0" smtClean="0">
                <a:solidFill>
                  <a:srgbClr val="EAB94E"/>
                </a:solidFill>
                <a:latin typeface="Helvetica"/>
                <a:cs typeface="Helvetica"/>
              </a:rPr>
              <a:t>¿Quiénes</a:t>
            </a:r>
            <a:r>
              <a:rPr lang="es-ES" sz="2400" b="1" dirty="0">
                <a:solidFill>
                  <a:srgbClr val="EAB94E"/>
                </a:solidFill>
                <a:latin typeface="Helvetica"/>
                <a:cs typeface="Helvetica"/>
              </a:rPr>
              <a:t>, </a:t>
            </a:r>
            <a:r>
              <a:rPr lang="es-ES" sz="2400" b="1" dirty="0" smtClean="0">
                <a:solidFill>
                  <a:srgbClr val="EAB94E"/>
                </a:solidFill>
                <a:latin typeface="Helvetica"/>
                <a:cs typeface="Helvetica"/>
              </a:rPr>
              <a:t>dónde</a:t>
            </a:r>
            <a:r>
              <a:rPr lang="es-ES" sz="2400" b="1" dirty="0">
                <a:solidFill>
                  <a:srgbClr val="EAB94E"/>
                </a:solidFill>
                <a:latin typeface="Helvetica"/>
                <a:cs typeface="Helvetica"/>
              </a:rPr>
              <a:t>, </a:t>
            </a:r>
            <a:r>
              <a:rPr lang="es-ES" sz="2400" b="1" dirty="0" smtClean="0">
                <a:solidFill>
                  <a:srgbClr val="EAB94E"/>
                </a:solidFill>
                <a:latin typeface="Helvetica"/>
                <a:cs typeface="Helvetica"/>
              </a:rPr>
              <a:t>cuándo </a:t>
            </a:r>
            <a:r>
              <a:rPr lang="es-ES" sz="2400" b="1" dirty="0">
                <a:solidFill>
                  <a:srgbClr val="EAB94E"/>
                </a:solidFill>
                <a:latin typeface="Helvetica"/>
                <a:cs typeface="Helvetica"/>
              </a:rPr>
              <a:t>y por </a:t>
            </a:r>
            <a:r>
              <a:rPr lang="es-ES" sz="2400" b="1" dirty="0" smtClean="0">
                <a:solidFill>
                  <a:srgbClr val="EAB94E"/>
                </a:solidFill>
                <a:latin typeface="Helvetica"/>
                <a:cs typeface="Helvetica"/>
              </a:rPr>
              <a:t>qué?</a:t>
            </a:r>
            <a:endParaRPr lang="es-ES" sz="2400" dirty="0"/>
          </a:p>
        </p:txBody>
      </p:sp>
      <p:sp>
        <p:nvSpPr>
          <p:cNvPr id="6" name="Marcador de número de diapositiva 5"/>
          <p:cNvSpPr>
            <a:spLocks noGrp="1"/>
          </p:cNvSpPr>
          <p:nvPr>
            <p:ph type="sldNum" sz="quarter" idx="12"/>
          </p:nvPr>
        </p:nvSpPr>
        <p:spPr/>
        <p:txBody>
          <a:bodyPr/>
          <a:lstStyle/>
          <a:p>
            <a:fld id="{9272C22C-0B60-D945-AA74-1F0C44F842C5}" type="slidenum">
              <a:rPr lang="es-ES" smtClean="0"/>
              <a:t>4</a:t>
            </a:fld>
            <a:endParaRPr lang="es-ES"/>
          </a:p>
        </p:txBody>
      </p:sp>
    </p:spTree>
    <p:extLst>
      <p:ext uri="{BB962C8B-B14F-4D97-AF65-F5344CB8AC3E}">
        <p14:creationId xmlns:p14="http://schemas.microsoft.com/office/powerpoint/2010/main" val="3370500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3 Rectángulo"/>
          <p:cNvSpPr>
            <a:spLocks noChangeArrowheads="1"/>
          </p:cNvSpPr>
          <p:nvPr/>
        </p:nvSpPr>
        <p:spPr bwMode="auto">
          <a:xfrm>
            <a:off x="2376920" y="-178744"/>
            <a:ext cx="4379104"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endParaRPr lang="es-MX" altLang="es-CO" sz="2400" dirty="0">
              <a:solidFill>
                <a:srgbClr val="FFC000"/>
              </a:solidFill>
              <a:latin typeface="Helvetica Light"/>
              <a:cs typeface="Helvetica Light"/>
            </a:endParaRPr>
          </a:p>
          <a:p>
            <a:pPr algn="ctr">
              <a:spcBef>
                <a:spcPct val="0"/>
              </a:spcBef>
              <a:buNone/>
            </a:pPr>
            <a:r>
              <a:rPr lang="es-MX" altLang="es-CO" sz="2400" dirty="0">
                <a:solidFill>
                  <a:srgbClr val="FFC000"/>
                </a:solidFill>
                <a:latin typeface="Helvetica Light"/>
                <a:cs typeface="Helvetica Light"/>
              </a:rPr>
              <a:t>Ventajas</a:t>
            </a:r>
          </a:p>
          <a:p>
            <a:pPr algn="ctr">
              <a:spcBef>
                <a:spcPct val="0"/>
              </a:spcBef>
              <a:buNone/>
            </a:pPr>
            <a:r>
              <a:rPr lang="es-MX" altLang="es-CO" sz="2400" dirty="0">
                <a:solidFill>
                  <a:srgbClr val="FFC000"/>
                </a:solidFill>
                <a:latin typeface="Helvetica Light"/>
                <a:cs typeface="Helvetica Light"/>
              </a:rPr>
              <a:t>y desventajas</a:t>
            </a:r>
          </a:p>
          <a:p>
            <a:pPr algn="ctr">
              <a:spcBef>
                <a:spcPct val="0"/>
              </a:spcBef>
              <a:buNone/>
            </a:pPr>
            <a:r>
              <a:rPr lang="es-MX" altLang="es-CO" sz="3600" b="1" dirty="0">
                <a:solidFill>
                  <a:srgbClr val="FFC000"/>
                </a:solidFill>
                <a:latin typeface="Helvetica"/>
                <a:cs typeface="Helvetica"/>
              </a:rPr>
              <a:t>ahorro </a:t>
            </a:r>
          </a:p>
          <a:p>
            <a:pPr algn="ctr">
              <a:spcBef>
                <a:spcPct val="0"/>
              </a:spcBef>
              <a:buNone/>
            </a:pPr>
            <a:r>
              <a:rPr lang="es-MX" altLang="es-CO" sz="3600" b="1" dirty="0">
                <a:solidFill>
                  <a:srgbClr val="FFC000"/>
                </a:solidFill>
                <a:latin typeface="Helvetica"/>
                <a:cs typeface="Helvetica"/>
              </a:rPr>
              <a:t>informal</a:t>
            </a:r>
          </a:p>
        </p:txBody>
      </p:sp>
      <p:sp>
        <p:nvSpPr>
          <p:cNvPr id="3" name="CuadroTexto 2"/>
          <p:cNvSpPr txBox="1"/>
          <p:nvPr/>
        </p:nvSpPr>
        <p:spPr>
          <a:xfrm>
            <a:off x="1615741" y="670256"/>
            <a:ext cx="1146969" cy="369332"/>
          </a:xfrm>
          <a:prstGeom prst="rect">
            <a:avLst/>
          </a:prstGeom>
          <a:noFill/>
        </p:spPr>
        <p:txBody>
          <a:bodyPr wrap="none" rtlCol="0">
            <a:spAutoFit/>
          </a:bodyPr>
          <a:lstStyle/>
          <a:p>
            <a:r>
              <a:rPr lang="es-CO" b="1" kern="0" dirty="0">
                <a:solidFill>
                  <a:schemeClr val="bg1"/>
                </a:solidFill>
                <a:latin typeface="Helvetica"/>
                <a:cs typeface="Helvetica"/>
              </a:rPr>
              <a:t>Ventajas</a:t>
            </a:r>
          </a:p>
        </p:txBody>
      </p:sp>
      <p:sp>
        <p:nvSpPr>
          <p:cNvPr id="4" name="CuadroTexto 3"/>
          <p:cNvSpPr txBox="1"/>
          <p:nvPr/>
        </p:nvSpPr>
        <p:spPr>
          <a:xfrm>
            <a:off x="6182480" y="673266"/>
            <a:ext cx="1532015" cy="369332"/>
          </a:xfrm>
          <a:prstGeom prst="rect">
            <a:avLst/>
          </a:prstGeom>
          <a:noFill/>
        </p:spPr>
        <p:txBody>
          <a:bodyPr wrap="none" rtlCol="0">
            <a:spAutoFit/>
          </a:bodyPr>
          <a:lstStyle/>
          <a:p>
            <a:r>
              <a:rPr lang="es-CO" b="1" kern="0" dirty="0">
                <a:solidFill>
                  <a:schemeClr val="bg1"/>
                </a:solidFill>
                <a:latin typeface="Helvetica"/>
                <a:cs typeface="Helvetica"/>
              </a:rPr>
              <a:t>Desventajas</a:t>
            </a:r>
          </a:p>
        </p:txBody>
      </p:sp>
      <p:sp>
        <p:nvSpPr>
          <p:cNvPr id="5" name="CuadroTexto 4"/>
          <p:cNvSpPr txBox="1"/>
          <p:nvPr/>
        </p:nvSpPr>
        <p:spPr>
          <a:xfrm>
            <a:off x="1270061" y="1031848"/>
            <a:ext cx="1860992" cy="3385542"/>
          </a:xfrm>
          <a:prstGeom prst="rect">
            <a:avLst/>
          </a:prstGeom>
          <a:noFill/>
        </p:spPr>
        <p:txBody>
          <a:bodyPr wrap="square" rtlCol="0">
            <a:spAutoFit/>
          </a:bodyPr>
          <a:lstStyle/>
          <a:p>
            <a:pPr marL="285750" indent="-285750">
              <a:buFont typeface="Arial"/>
              <a:buChar char="•"/>
            </a:pPr>
            <a:r>
              <a:rPr lang="es-CO" sz="1400" kern="0" dirty="0">
                <a:solidFill>
                  <a:srgbClr val="FFFFFF"/>
                </a:solidFill>
                <a:latin typeface="Helvetica Light"/>
                <a:cs typeface="Helvetica Light"/>
              </a:rPr>
              <a:t>Se </a:t>
            </a:r>
            <a:r>
              <a:rPr lang="es-CO" sz="1400" kern="0" dirty="0" smtClean="0">
                <a:solidFill>
                  <a:srgbClr val="FFFFFF"/>
                </a:solidFill>
                <a:latin typeface="Helvetica Light"/>
                <a:cs typeface="Helvetica Light"/>
              </a:rPr>
              <a:t>puede vender </a:t>
            </a:r>
            <a:r>
              <a:rPr lang="es-CO" sz="1400" kern="0" dirty="0">
                <a:solidFill>
                  <a:srgbClr val="FFFFFF"/>
                </a:solidFill>
                <a:latin typeface="Helvetica Light"/>
                <a:cs typeface="Helvetica Light"/>
              </a:rPr>
              <a:t>para obtener </a:t>
            </a:r>
            <a:r>
              <a:rPr lang="es-CO" sz="1400" kern="0" dirty="0" smtClean="0">
                <a:solidFill>
                  <a:srgbClr val="FFFFFF"/>
                </a:solidFill>
                <a:latin typeface="Helvetica Light"/>
                <a:cs typeface="Helvetica Light"/>
              </a:rPr>
              <a:t>efectivo</a:t>
            </a:r>
            <a:endParaRPr lang="es-CO" sz="1400" kern="0" dirty="0">
              <a:solidFill>
                <a:srgbClr val="FFFFFF"/>
              </a:solidFill>
              <a:latin typeface="Helvetica Light"/>
              <a:cs typeface="Helvetica Light"/>
            </a:endParaRPr>
          </a:p>
          <a:p>
            <a:pPr marL="285750" indent="-285750">
              <a:buFont typeface="Arial"/>
              <a:buChar char="•"/>
            </a:pPr>
            <a:endParaRPr lang="es-CO" sz="1400" kern="0" dirty="0">
              <a:solidFill>
                <a:srgbClr val="FFFFFF"/>
              </a:solidFill>
              <a:latin typeface="Helvetica Light"/>
              <a:cs typeface="Helvetica Light"/>
            </a:endParaRPr>
          </a:p>
          <a:p>
            <a:pPr marL="285750" indent="-285750">
              <a:buFont typeface="Arial"/>
              <a:buChar char="•"/>
            </a:pPr>
            <a:r>
              <a:rPr lang="es-CO" sz="1400" dirty="0">
                <a:solidFill>
                  <a:srgbClr val="FFFFFF"/>
                </a:solidFill>
                <a:latin typeface="Helvetica Light"/>
                <a:cs typeface="Helvetica Light"/>
              </a:rPr>
              <a:t>El valor puede aumentar con el tiempo</a:t>
            </a:r>
          </a:p>
          <a:p>
            <a:pPr marL="285750" indent="-285750">
              <a:buFont typeface="Arial"/>
              <a:buChar char="•"/>
            </a:pPr>
            <a:endParaRPr lang="es-CO" sz="1400" dirty="0">
              <a:solidFill>
                <a:srgbClr val="FFFFFF"/>
              </a:solidFill>
              <a:latin typeface="Helvetica Light"/>
              <a:cs typeface="Helvetica Light"/>
            </a:endParaRPr>
          </a:p>
          <a:p>
            <a:pPr marL="285750" indent="-285750">
              <a:buFont typeface="Arial"/>
              <a:buChar char="•"/>
            </a:pPr>
            <a:r>
              <a:rPr lang="es-CO" sz="1400" kern="0" dirty="0" smtClean="0">
                <a:solidFill>
                  <a:srgbClr val="FFFFFF"/>
                </a:solidFill>
                <a:latin typeface="Helvetica Light"/>
                <a:cs typeface="Helvetica Light"/>
              </a:rPr>
              <a:t>F</a:t>
            </a:r>
            <a:r>
              <a:rPr lang="es-ES" sz="1400" kern="0" dirty="0" smtClean="0">
                <a:solidFill>
                  <a:srgbClr val="FFFFFF"/>
                </a:solidFill>
                <a:latin typeface="Helvetica Light"/>
                <a:cs typeface="Helvetica Light"/>
              </a:rPr>
              <a:t>á</a:t>
            </a:r>
            <a:r>
              <a:rPr lang="es-CO" sz="1400" kern="0" dirty="0" smtClean="0">
                <a:solidFill>
                  <a:srgbClr val="FFFFFF"/>
                </a:solidFill>
                <a:latin typeface="Helvetica Light"/>
                <a:cs typeface="Helvetica Light"/>
              </a:rPr>
              <a:t>cil </a:t>
            </a:r>
            <a:r>
              <a:rPr lang="es-CO" sz="1400" kern="0" dirty="0">
                <a:solidFill>
                  <a:srgbClr val="FFFFFF"/>
                </a:solidFill>
                <a:latin typeface="Helvetica Light"/>
                <a:cs typeface="Helvetica Light"/>
              </a:rPr>
              <a:t>acceso</a:t>
            </a:r>
          </a:p>
          <a:p>
            <a:pPr marL="285750" indent="-285750">
              <a:buFont typeface="Arial"/>
              <a:buChar char="•"/>
            </a:pPr>
            <a:endParaRPr lang="es-CO" sz="1400" kern="0" dirty="0">
              <a:solidFill>
                <a:srgbClr val="FFFFFF"/>
              </a:solidFill>
              <a:latin typeface="Helvetica Light"/>
              <a:cs typeface="Helvetica Light"/>
            </a:endParaRPr>
          </a:p>
          <a:p>
            <a:endParaRPr lang="es-CO" sz="1400" kern="0" dirty="0">
              <a:latin typeface="Arial"/>
              <a:cs typeface="Arial"/>
            </a:endParaRPr>
          </a:p>
          <a:p>
            <a:pPr marL="285750" indent="-285750">
              <a:buFont typeface="Arial"/>
              <a:buChar char="•"/>
            </a:pPr>
            <a:endParaRPr lang="es-CO" sz="1400" dirty="0">
              <a:solidFill>
                <a:srgbClr val="FFFFFF"/>
              </a:solidFill>
              <a:latin typeface="Helvetica Light"/>
              <a:cs typeface="Helvetica Light"/>
            </a:endParaRPr>
          </a:p>
          <a:p>
            <a:pPr marL="285750" indent="-285750">
              <a:buFont typeface="Arial"/>
              <a:buChar char="•"/>
            </a:pPr>
            <a:endParaRPr lang="es-CO" sz="1400" dirty="0">
              <a:solidFill>
                <a:srgbClr val="FFFFFF"/>
              </a:solidFill>
              <a:latin typeface="Helvetica Light"/>
              <a:cs typeface="Helvetica Light"/>
            </a:endParaRPr>
          </a:p>
          <a:p>
            <a:pPr marL="285750" indent="-285750">
              <a:buFont typeface="Arial"/>
              <a:buChar char="•"/>
            </a:pPr>
            <a:endParaRPr lang="es-CO" sz="1400" kern="0" dirty="0">
              <a:solidFill>
                <a:srgbClr val="FFFFFF"/>
              </a:solidFill>
              <a:latin typeface="Helvetica Light"/>
              <a:cs typeface="Helvetica Light"/>
            </a:endParaRPr>
          </a:p>
          <a:p>
            <a:endParaRPr lang="es-ES" dirty="0">
              <a:solidFill>
                <a:srgbClr val="FFFFFF"/>
              </a:solidFill>
            </a:endParaRPr>
          </a:p>
        </p:txBody>
      </p:sp>
      <p:sp>
        <p:nvSpPr>
          <p:cNvPr id="6" name="CuadroTexto 5"/>
          <p:cNvSpPr txBox="1"/>
          <p:nvPr/>
        </p:nvSpPr>
        <p:spPr>
          <a:xfrm>
            <a:off x="5999973" y="1070262"/>
            <a:ext cx="1860992" cy="3622530"/>
          </a:xfrm>
          <a:prstGeom prst="rect">
            <a:avLst/>
          </a:prstGeom>
          <a:noFill/>
        </p:spPr>
        <p:txBody>
          <a:bodyPr wrap="square" rtlCol="0">
            <a:spAutoFit/>
          </a:bodyPr>
          <a:lstStyle/>
          <a:p>
            <a:pPr marL="285750" indent="-285750" defTabSz="622300">
              <a:lnSpc>
                <a:spcPct val="90000"/>
              </a:lnSpc>
              <a:spcAft>
                <a:spcPct val="35000"/>
              </a:spcAft>
              <a:buFont typeface="Arial"/>
              <a:buChar char="•"/>
              <a:defRPr/>
            </a:pPr>
            <a:r>
              <a:rPr lang="es-CO" sz="1400" kern="0" dirty="0">
                <a:solidFill>
                  <a:srgbClr val="FFFFFF"/>
                </a:solidFill>
                <a:latin typeface="Helvetica Light"/>
                <a:cs typeface="Helvetica Light"/>
              </a:rPr>
              <a:t>Facilidad de gastar</a:t>
            </a:r>
          </a:p>
          <a:p>
            <a:pPr marL="285750" indent="-285750" defTabSz="622300">
              <a:lnSpc>
                <a:spcPct val="90000"/>
              </a:lnSpc>
              <a:spcAft>
                <a:spcPct val="35000"/>
              </a:spcAft>
              <a:buFont typeface="Arial"/>
              <a:buChar char="•"/>
              <a:defRPr/>
            </a:pPr>
            <a:endParaRPr lang="es-CO" sz="1400" kern="0" dirty="0">
              <a:solidFill>
                <a:srgbClr val="FFFFFF"/>
              </a:solidFill>
              <a:latin typeface="Helvetica Light"/>
              <a:cs typeface="Helvetica Light"/>
            </a:endParaRPr>
          </a:p>
          <a:p>
            <a:pPr marL="285750" indent="-285750" defTabSz="622300">
              <a:lnSpc>
                <a:spcPct val="90000"/>
              </a:lnSpc>
              <a:spcAft>
                <a:spcPct val="35000"/>
              </a:spcAft>
              <a:buFont typeface="Arial"/>
              <a:buChar char="•"/>
              <a:defRPr/>
            </a:pPr>
            <a:r>
              <a:rPr lang="es-CO" sz="1400" kern="0" dirty="0">
                <a:solidFill>
                  <a:srgbClr val="FFFFFF"/>
                </a:solidFill>
                <a:latin typeface="Helvetica Light"/>
                <a:cs typeface="Helvetica Light"/>
              </a:rPr>
              <a:t>No es seguro, está en riesgo de </a:t>
            </a:r>
            <a:r>
              <a:rPr lang="es-CO" sz="1400" kern="0" dirty="0" smtClean="0">
                <a:solidFill>
                  <a:srgbClr val="FFFFFF"/>
                </a:solidFill>
                <a:latin typeface="Helvetica Light"/>
                <a:cs typeface="Helvetica Light"/>
              </a:rPr>
              <a:t>robo</a:t>
            </a:r>
            <a:endParaRPr lang="es-CO" sz="1400" kern="0" dirty="0">
              <a:solidFill>
                <a:srgbClr val="FFFFFF"/>
              </a:solidFill>
              <a:latin typeface="Helvetica Light"/>
              <a:cs typeface="Helvetica Light"/>
            </a:endParaRPr>
          </a:p>
          <a:p>
            <a:pPr marL="285750" indent="-285750" defTabSz="622300">
              <a:lnSpc>
                <a:spcPct val="90000"/>
              </a:lnSpc>
              <a:spcAft>
                <a:spcPct val="35000"/>
              </a:spcAft>
              <a:buFont typeface="Arial"/>
              <a:buChar char="•"/>
              <a:defRPr/>
            </a:pPr>
            <a:endParaRPr lang="es-CO" sz="1400" kern="0" dirty="0">
              <a:solidFill>
                <a:srgbClr val="FFFFFF"/>
              </a:solidFill>
              <a:latin typeface="Helvetica Light"/>
              <a:cs typeface="Helvetica Light"/>
            </a:endParaRPr>
          </a:p>
          <a:p>
            <a:pPr marL="285750" indent="-285750" defTabSz="622300">
              <a:lnSpc>
                <a:spcPct val="90000"/>
              </a:lnSpc>
              <a:spcAft>
                <a:spcPct val="35000"/>
              </a:spcAft>
              <a:buFont typeface="Arial"/>
              <a:buChar char="•"/>
              <a:defRPr/>
            </a:pPr>
            <a:r>
              <a:rPr lang="es-CO" sz="1400" kern="0" dirty="0">
                <a:solidFill>
                  <a:srgbClr val="FFFFFF"/>
                </a:solidFill>
                <a:latin typeface="Helvetica Light"/>
                <a:cs typeface="Helvetica Light"/>
              </a:rPr>
              <a:t>No aporta al historial crediticio</a:t>
            </a:r>
          </a:p>
          <a:p>
            <a:pPr algn="ctr" defTabSz="622300">
              <a:lnSpc>
                <a:spcPct val="90000"/>
              </a:lnSpc>
              <a:spcAft>
                <a:spcPct val="35000"/>
              </a:spcAft>
              <a:defRPr/>
            </a:pPr>
            <a:endParaRPr lang="es-CO" sz="1400" kern="0" dirty="0">
              <a:latin typeface="Arial"/>
              <a:cs typeface="Arial"/>
            </a:endParaRPr>
          </a:p>
          <a:p>
            <a:pPr marL="285750" indent="-285750">
              <a:buFont typeface="Arial"/>
              <a:buChar char="•"/>
            </a:pPr>
            <a:endParaRPr lang="es-CO" sz="1400" kern="0" dirty="0">
              <a:latin typeface="Arial"/>
              <a:cs typeface="Arial"/>
            </a:endParaRPr>
          </a:p>
          <a:p>
            <a:pPr marL="285750" indent="-285750">
              <a:buFont typeface="Arial"/>
              <a:buChar char="•"/>
            </a:pPr>
            <a:endParaRPr lang="es-CO" sz="1400" dirty="0">
              <a:solidFill>
                <a:srgbClr val="FFFFFF"/>
              </a:solidFill>
              <a:latin typeface="Helvetica Light"/>
              <a:cs typeface="Helvetica Light"/>
            </a:endParaRPr>
          </a:p>
          <a:p>
            <a:pPr marL="285750" indent="-285750">
              <a:buFont typeface="Arial"/>
              <a:buChar char="•"/>
            </a:pPr>
            <a:endParaRPr lang="es-CO" sz="1400" dirty="0">
              <a:solidFill>
                <a:srgbClr val="FFFFFF"/>
              </a:solidFill>
              <a:latin typeface="Helvetica Light"/>
              <a:cs typeface="Helvetica Light"/>
            </a:endParaRPr>
          </a:p>
          <a:p>
            <a:pPr marL="285750" indent="-285750">
              <a:buFont typeface="Arial"/>
              <a:buChar char="•"/>
            </a:pPr>
            <a:endParaRPr lang="es-CO" sz="1400" kern="0" dirty="0">
              <a:solidFill>
                <a:srgbClr val="FFFFFF"/>
              </a:solidFill>
              <a:latin typeface="Helvetica Light"/>
              <a:cs typeface="Helvetica Light"/>
            </a:endParaRPr>
          </a:p>
          <a:p>
            <a:endParaRPr lang="es-ES" dirty="0">
              <a:solidFill>
                <a:srgbClr val="FFFFFF"/>
              </a:solidFill>
            </a:endParaRPr>
          </a:p>
        </p:txBody>
      </p:sp>
      <p:sp>
        <p:nvSpPr>
          <p:cNvPr id="7" name="Cruz 6"/>
          <p:cNvSpPr>
            <a:spLocks noChangeArrowheads="1"/>
          </p:cNvSpPr>
          <p:nvPr/>
        </p:nvSpPr>
        <p:spPr bwMode="auto">
          <a:xfrm>
            <a:off x="1497869" y="3612205"/>
            <a:ext cx="1382712" cy="1382712"/>
          </a:xfrm>
          <a:prstGeom prst="plus">
            <a:avLst>
              <a:gd name="adj" fmla="val 32810"/>
            </a:avLst>
          </a:prstGeom>
          <a:solidFill>
            <a:schemeClr val="accent3"/>
          </a:solidFill>
          <a:ln w="25400" algn="ctr">
            <a:solidFill>
              <a:srgbClr val="D1CEA7"/>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sp>
        <p:nvSpPr>
          <p:cNvPr id="8" name="Rectángulo 7"/>
          <p:cNvSpPr>
            <a:spLocks noChangeArrowheads="1"/>
          </p:cNvSpPr>
          <p:nvPr/>
        </p:nvSpPr>
        <p:spPr bwMode="auto">
          <a:xfrm>
            <a:off x="6297612" y="4080517"/>
            <a:ext cx="1301750" cy="446088"/>
          </a:xfrm>
          <a:prstGeom prst="rect">
            <a:avLst/>
          </a:prstGeom>
          <a:solidFill>
            <a:schemeClr val="accent2">
              <a:lumMod val="75000"/>
            </a:schemeClr>
          </a:solidFill>
          <a:ln w="25400" algn="ctr">
            <a:solidFill>
              <a:srgbClr val="D1CEA7"/>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O" altLang="es-CO" sz="1800">
              <a:latin typeface="Arial" panose="020B0604020202020204" pitchFamily="34" charset="0"/>
            </a:endParaRPr>
          </a:p>
        </p:txBody>
      </p:sp>
      <p:sp>
        <p:nvSpPr>
          <p:cNvPr id="11" name="Marcador de número de diapositiva 10"/>
          <p:cNvSpPr>
            <a:spLocks noGrp="1"/>
          </p:cNvSpPr>
          <p:nvPr>
            <p:ph type="sldNum" sz="quarter" idx="12"/>
          </p:nvPr>
        </p:nvSpPr>
        <p:spPr/>
        <p:txBody>
          <a:bodyPr/>
          <a:lstStyle/>
          <a:p>
            <a:fld id="{9272C22C-0B60-D945-AA74-1F0C44F842C5}" type="slidenum">
              <a:rPr lang="es-ES" smtClean="0"/>
              <a:t>40</a:t>
            </a:fld>
            <a:endParaRPr lang="es-ES"/>
          </a:p>
        </p:txBody>
      </p:sp>
    </p:spTree>
    <p:extLst>
      <p:ext uri="{BB962C8B-B14F-4D97-AF65-F5344CB8AC3E}">
        <p14:creationId xmlns:p14="http://schemas.microsoft.com/office/powerpoint/2010/main" val="10189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3 Rectángulo"/>
          <p:cNvSpPr>
            <a:spLocks noChangeArrowheads="1"/>
          </p:cNvSpPr>
          <p:nvPr/>
        </p:nvSpPr>
        <p:spPr bwMode="auto">
          <a:xfrm>
            <a:off x="2972194" y="1103594"/>
            <a:ext cx="3186639"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s-MX" altLang="es-CO" sz="2400" dirty="0">
                <a:solidFill>
                  <a:srgbClr val="FFC000"/>
                </a:solidFill>
                <a:latin typeface="Helvetica Light"/>
                <a:cs typeface="Helvetica Light"/>
              </a:rPr>
              <a:t>Ventajas</a:t>
            </a:r>
          </a:p>
          <a:p>
            <a:pPr algn="ctr">
              <a:spcBef>
                <a:spcPct val="0"/>
              </a:spcBef>
              <a:buNone/>
            </a:pPr>
            <a:r>
              <a:rPr lang="es-MX" altLang="es-CO" sz="2400" dirty="0">
                <a:solidFill>
                  <a:srgbClr val="FFC000"/>
                </a:solidFill>
                <a:latin typeface="Helvetica Light"/>
                <a:cs typeface="Helvetica Light"/>
              </a:rPr>
              <a:t>y desventajas</a:t>
            </a:r>
          </a:p>
          <a:p>
            <a:pPr algn="ctr">
              <a:spcBef>
                <a:spcPct val="0"/>
              </a:spcBef>
              <a:buNone/>
            </a:pPr>
            <a:r>
              <a:rPr lang="es-MX" altLang="es-CO" sz="4000" b="1" dirty="0">
                <a:solidFill>
                  <a:srgbClr val="FFC000"/>
                </a:solidFill>
                <a:latin typeface="Helvetica"/>
                <a:cs typeface="Helvetica"/>
              </a:rPr>
              <a:t>ahorro formal</a:t>
            </a:r>
          </a:p>
        </p:txBody>
      </p:sp>
      <p:sp>
        <p:nvSpPr>
          <p:cNvPr id="11" name="CuadroTexto 10"/>
          <p:cNvSpPr txBox="1"/>
          <p:nvPr/>
        </p:nvSpPr>
        <p:spPr>
          <a:xfrm>
            <a:off x="1615741" y="670256"/>
            <a:ext cx="1146969" cy="369332"/>
          </a:xfrm>
          <a:prstGeom prst="rect">
            <a:avLst/>
          </a:prstGeom>
          <a:noFill/>
        </p:spPr>
        <p:txBody>
          <a:bodyPr wrap="none" rtlCol="0">
            <a:spAutoFit/>
          </a:bodyPr>
          <a:lstStyle/>
          <a:p>
            <a:r>
              <a:rPr lang="es-CO" b="1" kern="0" dirty="0">
                <a:solidFill>
                  <a:schemeClr val="bg1"/>
                </a:solidFill>
                <a:latin typeface="Helvetica"/>
                <a:cs typeface="Helvetica"/>
              </a:rPr>
              <a:t>Ventajas</a:t>
            </a:r>
          </a:p>
        </p:txBody>
      </p:sp>
      <p:sp>
        <p:nvSpPr>
          <p:cNvPr id="12" name="CuadroTexto 11"/>
          <p:cNvSpPr txBox="1"/>
          <p:nvPr/>
        </p:nvSpPr>
        <p:spPr>
          <a:xfrm>
            <a:off x="6182480" y="673266"/>
            <a:ext cx="1532015" cy="369332"/>
          </a:xfrm>
          <a:prstGeom prst="rect">
            <a:avLst/>
          </a:prstGeom>
          <a:noFill/>
        </p:spPr>
        <p:txBody>
          <a:bodyPr wrap="none" rtlCol="0">
            <a:spAutoFit/>
          </a:bodyPr>
          <a:lstStyle/>
          <a:p>
            <a:r>
              <a:rPr lang="es-CO" b="1" kern="0" dirty="0">
                <a:solidFill>
                  <a:schemeClr val="bg1"/>
                </a:solidFill>
                <a:latin typeface="Helvetica"/>
                <a:cs typeface="Helvetica"/>
              </a:rPr>
              <a:t>Desventajas</a:t>
            </a:r>
          </a:p>
        </p:txBody>
      </p:sp>
      <p:sp>
        <p:nvSpPr>
          <p:cNvPr id="13" name="CuadroTexto 12"/>
          <p:cNvSpPr txBox="1"/>
          <p:nvPr/>
        </p:nvSpPr>
        <p:spPr>
          <a:xfrm>
            <a:off x="1270061" y="1031848"/>
            <a:ext cx="1860992" cy="4462760"/>
          </a:xfrm>
          <a:prstGeom prst="rect">
            <a:avLst/>
          </a:prstGeom>
          <a:noFill/>
        </p:spPr>
        <p:txBody>
          <a:bodyPr wrap="square" rtlCol="0">
            <a:spAutoFit/>
          </a:bodyPr>
          <a:lstStyle/>
          <a:p>
            <a:pPr marL="285750" indent="-285750">
              <a:buFont typeface="Arial"/>
              <a:buChar char="•"/>
            </a:pPr>
            <a:r>
              <a:rPr lang="es-CO" sz="1400" kern="0" dirty="0">
                <a:solidFill>
                  <a:srgbClr val="FFFFFF"/>
                </a:solidFill>
                <a:latin typeface="Helvetica Light"/>
                <a:cs typeface="Helvetica Light"/>
              </a:rPr>
              <a:t>Entidades vigiladas tienen cómo y con quién reclamar</a:t>
            </a:r>
          </a:p>
          <a:p>
            <a:pPr marL="285750" indent="-285750">
              <a:buFont typeface="Arial"/>
              <a:buChar char="•"/>
            </a:pPr>
            <a:endParaRPr lang="es-CO" sz="1400" kern="0" dirty="0">
              <a:solidFill>
                <a:srgbClr val="FFFFFF"/>
              </a:solidFill>
              <a:latin typeface="Helvetica Light"/>
              <a:cs typeface="Helvetica Light"/>
            </a:endParaRPr>
          </a:p>
          <a:p>
            <a:pPr marL="285750" indent="-285750">
              <a:buFont typeface="Arial"/>
              <a:buChar char="•"/>
            </a:pPr>
            <a:r>
              <a:rPr lang="es-CO" sz="1400" dirty="0">
                <a:solidFill>
                  <a:srgbClr val="FFFFFF"/>
                </a:solidFill>
                <a:latin typeface="Helvetica Light"/>
                <a:cs typeface="Helvetica Light"/>
              </a:rPr>
              <a:t>Diferentes productos de ahorro, se puede ganar intereses</a:t>
            </a:r>
          </a:p>
          <a:p>
            <a:pPr marL="285750" indent="-285750">
              <a:buFont typeface="Arial"/>
              <a:buChar char="•"/>
            </a:pPr>
            <a:endParaRPr lang="es-CO" sz="1400" dirty="0">
              <a:solidFill>
                <a:srgbClr val="FFFFFF"/>
              </a:solidFill>
              <a:latin typeface="Helvetica Light"/>
              <a:cs typeface="Helvetica Light"/>
            </a:endParaRPr>
          </a:p>
          <a:p>
            <a:pPr marL="285750" indent="-285750">
              <a:buFont typeface="Arial"/>
              <a:buChar char="•"/>
            </a:pPr>
            <a:r>
              <a:rPr lang="es-CO" sz="1400" kern="0" dirty="0">
                <a:solidFill>
                  <a:srgbClr val="FFFFFF"/>
                </a:solidFill>
                <a:latin typeface="Helvetica Light"/>
                <a:cs typeface="Helvetica Light"/>
              </a:rPr>
              <a:t>Menor tentación de retirar y gastar</a:t>
            </a:r>
          </a:p>
          <a:p>
            <a:pPr marL="285750" indent="-285750">
              <a:buFont typeface="Arial"/>
              <a:buChar char="•"/>
            </a:pPr>
            <a:endParaRPr lang="es-CO" sz="1400" kern="0" dirty="0">
              <a:solidFill>
                <a:srgbClr val="FFFFFF"/>
              </a:solidFill>
              <a:latin typeface="Helvetica Light"/>
              <a:cs typeface="Helvetica Light"/>
            </a:endParaRPr>
          </a:p>
          <a:p>
            <a:pPr marL="285750" indent="-285750">
              <a:buFont typeface="Arial"/>
              <a:buChar char="•"/>
            </a:pPr>
            <a:r>
              <a:rPr lang="es-CO" sz="1400" kern="0" dirty="0">
                <a:solidFill>
                  <a:srgbClr val="FFFFFF"/>
                </a:solidFill>
                <a:latin typeface="Helvetica Light"/>
                <a:cs typeface="Helvetica Light"/>
              </a:rPr>
              <a:t>Opción segura</a:t>
            </a:r>
          </a:p>
          <a:p>
            <a:pPr marL="285750" indent="-285750">
              <a:buFont typeface="Arial"/>
              <a:buChar char="•"/>
            </a:pPr>
            <a:endParaRPr lang="es-CO" sz="1400" kern="0" dirty="0">
              <a:latin typeface="Arial"/>
              <a:cs typeface="Arial"/>
            </a:endParaRPr>
          </a:p>
          <a:p>
            <a:pPr marL="285750" indent="-285750">
              <a:buFont typeface="Arial"/>
              <a:buChar char="•"/>
            </a:pPr>
            <a:endParaRPr lang="es-CO" sz="1400" dirty="0">
              <a:solidFill>
                <a:srgbClr val="FFFFFF"/>
              </a:solidFill>
              <a:latin typeface="Helvetica Light"/>
              <a:cs typeface="Helvetica Light"/>
            </a:endParaRPr>
          </a:p>
          <a:p>
            <a:pPr marL="285750" indent="-285750">
              <a:buFont typeface="Arial"/>
              <a:buChar char="•"/>
            </a:pPr>
            <a:endParaRPr lang="es-CO" sz="1400" dirty="0">
              <a:solidFill>
                <a:srgbClr val="FFFFFF"/>
              </a:solidFill>
              <a:latin typeface="Helvetica Light"/>
              <a:cs typeface="Helvetica Light"/>
            </a:endParaRPr>
          </a:p>
          <a:p>
            <a:pPr marL="285750" indent="-285750">
              <a:buFont typeface="Arial"/>
              <a:buChar char="•"/>
            </a:pPr>
            <a:endParaRPr lang="es-CO" sz="1400" kern="0" dirty="0">
              <a:solidFill>
                <a:srgbClr val="FFFFFF"/>
              </a:solidFill>
              <a:latin typeface="Helvetica Light"/>
              <a:cs typeface="Helvetica Light"/>
            </a:endParaRPr>
          </a:p>
          <a:p>
            <a:endParaRPr lang="es-ES" dirty="0">
              <a:solidFill>
                <a:srgbClr val="FFFFFF"/>
              </a:solidFill>
            </a:endParaRPr>
          </a:p>
        </p:txBody>
      </p:sp>
      <p:sp>
        <p:nvSpPr>
          <p:cNvPr id="14" name="CuadroTexto 13"/>
          <p:cNvSpPr txBox="1"/>
          <p:nvPr/>
        </p:nvSpPr>
        <p:spPr>
          <a:xfrm>
            <a:off x="5999973" y="1070262"/>
            <a:ext cx="1860992" cy="2620717"/>
          </a:xfrm>
          <a:prstGeom prst="rect">
            <a:avLst/>
          </a:prstGeom>
          <a:noFill/>
        </p:spPr>
        <p:txBody>
          <a:bodyPr wrap="square" rtlCol="0">
            <a:spAutoFit/>
          </a:bodyPr>
          <a:lstStyle/>
          <a:p>
            <a:pPr marL="285750" indent="-285750" defTabSz="622300">
              <a:lnSpc>
                <a:spcPct val="90000"/>
              </a:lnSpc>
              <a:spcAft>
                <a:spcPct val="35000"/>
              </a:spcAft>
              <a:buFont typeface="Arial"/>
              <a:buChar char="•"/>
              <a:defRPr/>
            </a:pPr>
            <a:r>
              <a:rPr lang="es-CO" sz="1400" kern="0" dirty="0">
                <a:solidFill>
                  <a:srgbClr val="FFFFFF"/>
                </a:solidFill>
                <a:latin typeface="Helvetica Light"/>
                <a:cs typeface="Helvetica Light"/>
              </a:rPr>
              <a:t>Pueden cobrar comisiones, gastos de administración</a:t>
            </a:r>
          </a:p>
          <a:p>
            <a:pPr marL="285750" indent="-285750" defTabSz="622300">
              <a:lnSpc>
                <a:spcPct val="90000"/>
              </a:lnSpc>
              <a:spcAft>
                <a:spcPct val="35000"/>
              </a:spcAft>
              <a:buFont typeface="Arial"/>
              <a:buChar char="•"/>
              <a:defRPr/>
            </a:pPr>
            <a:endParaRPr lang="es-CO" sz="1400" kern="0" dirty="0">
              <a:solidFill>
                <a:srgbClr val="FFFFFF"/>
              </a:solidFill>
              <a:latin typeface="Helvetica Light"/>
              <a:cs typeface="Helvetica Light"/>
            </a:endParaRPr>
          </a:p>
          <a:p>
            <a:pPr algn="ctr" defTabSz="622300">
              <a:lnSpc>
                <a:spcPct val="90000"/>
              </a:lnSpc>
              <a:spcAft>
                <a:spcPct val="35000"/>
              </a:spcAft>
              <a:defRPr/>
            </a:pPr>
            <a:endParaRPr lang="es-CO" sz="1400" kern="0" dirty="0">
              <a:latin typeface="Arial"/>
              <a:cs typeface="Arial"/>
            </a:endParaRPr>
          </a:p>
          <a:p>
            <a:pPr marL="285750" indent="-285750">
              <a:buFont typeface="Arial"/>
              <a:buChar char="•"/>
            </a:pPr>
            <a:endParaRPr lang="es-CO" sz="1400" kern="0" dirty="0">
              <a:latin typeface="Arial"/>
              <a:cs typeface="Arial"/>
            </a:endParaRPr>
          </a:p>
          <a:p>
            <a:pPr marL="285750" indent="-285750">
              <a:buFont typeface="Arial"/>
              <a:buChar char="•"/>
            </a:pPr>
            <a:endParaRPr lang="es-CO" sz="1400" dirty="0">
              <a:solidFill>
                <a:srgbClr val="FFFFFF"/>
              </a:solidFill>
              <a:latin typeface="Helvetica Light"/>
              <a:cs typeface="Helvetica Light"/>
            </a:endParaRPr>
          </a:p>
          <a:p>
            <a:pPr marL="285750" indent="-285750">
              <a:buFont typeface="Arial"/>
              <a:buChar char="•"/>
            </a:pPr>
            <a:endParaRPr lang="es-CO" sz="1400" dirty="0">
              <a:solidFill>
                <a:srgbClr val="FFFFFF"/>
              </a:solidFill>
              <a:latin typeface="Helvetica Light"/>
              <a:cs typeface="Helvetica Light"/>
            </a:endParaRPr>
          </a:p>
          <a:p>
            <a:pPr marL="285750" indent="-285750">
              <a:buFont typeface="Arial"/>
              <a:buChar char="•"/>
            </a:pPr>
            <a:endParaRPr lang="es-CO" sz="1400" kern="0" dirty="0">
              <a:solidFill>
                <a:srgbClr val="FFFFFF"/>
              </a:solidFill>
              <a:latin typeface="Helvetica Light"/>
              <a:cs typeface="Helvetica Light"/>
            </a:endParaRPr>
          </a:p>
          <a:p>
            <a:endParaRPr lang="es-ES" dirty="0">
              <a:solidFill>
                <a:srgbClr val="FFFFFF"/>
              </a:solidFill>
            </a:endParaRP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41</a:t>
            </a:fld>
            <a:endParaRPr lang="es-ES"/>
          </a:p>
        </p:txBody>
      </p:sp>
    </p:spTree>
    <p:extLst>
      <p:ext uri="{BB962C8B-B14F-4D97-AF65-F5344CB8AC3E}">
        <p14:creationId xmlns:p14="http://schemas.microsoft.com/office/powerpoint/2010/main" val="499481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6"/>
          <p:cNvSpPr txBox="1"/>
          <p:nvPr/>
        </p:nvSpPr>
        <p:spPr>
          <a:xfrm rot="16200000">
            <a:off x="-1856222" y="2720994"/>
            <a:ext cx="4994752" cy="646331"/>
          </a:xfrm>
          <a:prstGeom prst="rect">
            <a:avLst/>
          </a:prstGeom>
          <a:noFill/>
        </p:spPr>
        <p:txBody>
          <a:bodyPr wrap="square" rtlCol="0">
            <a:spAutoFit/>
          </a:bodyPr>
          <a:lstStyle/>
          <a:p>
            <a:pPr defTabSz="457200"/>
            <a:r>
              <a:rPr lang="es-CO" sz="3600" b="1" dirty="0">
                <a:solidFill>
                  <a:srgbClr val="EAB94E"/>
                </a:solidFill>
                <a:latin typeface="Helvetica"/>
                <a:cs typeface="Helvetica"/>
              </a:rPr>
              <a:t>Cuatro Reglas de Oro</a:t>
            </a:r>
          </a:p>
        </p:txBody>
      </p:sp>
      <p:sp>
        <p:nvSpPr>
          <p:cNvPr id="3" name="3 Rectángulo"/>
          <p:cNvSpPr/>
          <p:nvPr/>
        </p:nvSpPr>
        <p:spPr>
          <a:xfrm>
            <a:off x="1843561" y="972706"/>
            <a:ext cx="7930836" cy="346249"/>
          </a:xfrm>
          <a:prstGeom prst="rect">
            <a:avLst/>
          </a:prstGeom>
        </p:spPr>
        <p:txBody>
          <a:bodyPr wrap="square">
            <a:spAutoFit/>
          </a:bodyPr>
          <a:lstStyle/>
          <a:p>
            <a:pPr lvl="0" defTabSz="711200">
              <a:lnSpc>
                <a:spcPct val="90000"/>
              </a:lnSpc>
              <a:spcBef>
                <a:spcPct val="0"/>
              </a:spcBef>
              <a:spcAft>
                <a:spcPct val="35000"/>
              </a:spcAft>
            </a:pPr>
            <a:r>
              <a:rPr lang="es-CO" dirty="0">
                <a:latin typeface="Helvetica Light"/>
                <a:cs typeface="Helvetica Light"/>
              </a:rPr>
              <a:t>Actuar con propósito</a:t>
            </a:r>
          </a:p>
        </p:txBody>
      </p:sp>
      <p:sp>
        <p:nvSpPr>
          <p:cNvPr id="8" name="3 Rectángulo"/>
          <p:cNvSpPr/>
          <p:nvPr/>
        </p:nvSpPr>
        <p:spPr>
          <a:xfrm>
            <a:off x="1843561" y="2115153"/>
            <a:ext cx="7930836" cy="346249"/>
          </a:xfrm>
          <a:prstGeom prst="rect">
            <a:avLst/>
          </a:prstGeom>
        </p:spPr>
        <p:txBody>
          <a:bodyPr wrap="square">
            <a:spAutoFit/>
          </a:bodyPr>
          <a:lstStyle/>
          <a:p>
            <a:pPr lvl="0" defTabSz="711200">
              <a:lnSpc>
                <a:spcPct val="90000"/>
              </a:lnSpc>
              <a:spcBef>
                <a:spcPct val="0"/>
              </a:spcBef>
              <a:spcAft>
                <a:spcPct val="35000"/>
              </a:spcAft>
            </a:pPr>
            <a:r>
              <a:rPr lang="es-CO" dirty="0">
                <a:latin typeface="Helvetica Light"/>
                <a:cs typeface="Helvetica Light"/>
              </a:rPr>
              <a:t>Planear para lograr metas</a:t>
            </a:r>
          </a:p>
        </p:txBody>
      </p:sp>
      <p:sp>
        <p:nvSpPr>
          <p:cNvPr id="9" name="3 Rectángulo"/>
          <p:cNvSpPr/>
          <p:nvPr/>
        </p:nvSpPr>
        <p:spPr>
          <a:xfrm>
            <a:off x="1843561" y="3269457"/>
            <a:ext cx="7930836" cy="346249"/>
          </a:xfrm>
          <a:prstGeom prst="rect">
            <a:avLst/>
          </a:prstGeom>
        </p:spPr>
        <p:txBody>
          <a:bodyPr wrap="square">
            <a:spAutoFit/>
          </a:bodyPr>
          <a:lstStyle/>
          <a:p>
            <a:pPr lvl="0" defTabSz="711200">
              <a:lnSpc>
                <a:spcPct val="90000"/>
              </a:lnSpc>
              <a:spcBef>
                <a:spcPct val="0"/>
              </a:spcBef>
              <a:spcAft>
                <a:spcPct val="35000"/>
              </a:spcAft>
            </a:pPr>
            <a:r>
              <a:rPr lang="es-CO" dirty="0">
                <a:latin typeface="Helvetica Light"/>
                <a:cs typeface="Helvetica Light"/>
              </a:rPr>
              <a:t>Constancia para adherirse al plan </a:t>
            </a:r>
          </a:p>
        </p:txBody>
      </p:sp>
      <p:sp>
        <p:nvSpPr>
          <p:cNvPr id="10" name="3 Rectángulo"/>
          <p:cNvSpPr/>
          <p:nvPr/>
        </p:nvSpPr>
        <p:spPr>
          <a:xfrm>
            <a:off x="1849347" y="4411904"/>
            <a:ext cx="7930836" cy="346249"/>
          </a:xfrm>
          <a:prstGeom prst="rect">
            <a:avLst/>
          </a:prstGeom>
        </p:spPr>
        <p:txBody>
          <a:bodyPr wrap="square">
            <a:spAutoFit/>
          </a:bodyPr>
          <a:lstStyle/>
          <a:p>
            <a:pPr lvl="0" defTabSz="711200">
              <a:lnSpc>
                <a:spcPct val="90000"/>
              </a:lnSpc>
              <a:spcBef>
                <a:spcPct val="0"/>
              </a:spcBef>
              <a:spcAft>
                <a:spcPct val="35000"/>
              </a:spcAft>
            </a:pPr>
            <a:r>
              <a:rPr lang="es-CO" dirty="0">
                <a:latin typeface="Helvetica Light"/>
                <a:cs typeface="Helvetica Light"/>
              </a:rPr>
              <a:t>Apoyo de las instituciones financieras</a:t>
            </a:r>
          </a:p>
        </p:txBody>
      </p:sp>
      <p:sp>
        <p:nvSpPr>
          <p:cNvPr id="11" name="CuadroTexto 10"/>
          <p:cNvSpPr txBox="1"/>
          <p:nvPr/>
        </p:nvSpPr>
        <p:spPr>
          <a:xfrm>
            <a:off x="964320" y="22007"/>
            <a:ext cx="6782147" cy="830997"/>
          </a:xfrm>
          <a:prstGeom prst="rect">
            <a:avLst/>
          </a:prstGeom>
          <a:noFill/>
        </p:spPr>
        <p:txBody>
          <a:bodyPr wrap="square" rtlCol="0">
            <a:spAutoFit/>
          </a:bodyPr>
          <a:lstStyle/>
          <a:p>
            <a:r>
              <a:rPr lang="es-ES" sz="2000" b="1" dirty="0">
                <a:solidFill>
                  <a:schemeClr val="tx2"/>
                </a:solidFill>
                <a:latin typeface="Helvetica"/>
                <a:ea typeface="Times New Roman" pitchFamily="18" charset="0"/>
                <a:cs typeface="Helvetica"/>
              </a:rPr>
              <a:t>…Para mejorar sus finanzas!</a:t>
            </a:r>
          </a:p>
          <a:p>
            <a:endParaRPr lang="es-ES" sz="2800" dirty="0"/>
          </a:p>
        </p:txBody>
      </p:sp>
      <p:sp>
        <p:nvSpPr>
          <p:cNvPr id="6" name="Marcador de número de diapositiva 5"/>
          <p:cNvSpPr>
            <a:spLocks noGrp="1"/>
          </p:cNvSpPr>
          <p:nvPr>
            <p:ph type="sldNum" sz="quarter" idx="12"/>
          </p:nvPr>
        </p:nvSpPr>
        <p:spPr/>
        <p:txBody>
          <a:bodyPr/>
          <a:lstStyle/>
          <a:p>
            <a:fld id="{9272C22C-0B60-D945-AA74-1F0C44F842C5}" type="slidenum">
              <a:rPr lang="es-ES" smtClean="0"/>
              <a:t>42</a:t>
            </a:fld>
            <a:endParaRPr lang="es-ES"/>
          </a:p>
        </p:txBody>
      </p:sp>
      <p:sp>
        <p:nvSpPr>
          <p:cNvPr id="4" name="Rectángulo 3"/>
          <p:cNvSpPr/>
          <p:nvPr/>
        </p:nvSpPr>
        <p:spPr>
          <a:xfrm>
            <a:off x="6229350" y="872474"/>
            <a:ext cx="2677722" cy="3539430"/>
          </a:xfrm>
          <a:prstGeom prst="rect">
            <a:avLst/>
          </a:prstGeom>
        </p:spPr>
        <p:txBody>
          <a:bodyPr wrap="square">
            <a:spAutoFit/>
          </a:bodyPr>
          <a:lstStyle/>
          <a:p>
            <a:pPr algn="ctr"/>
            <a:r>
              <a:rPr lang="es-ES" sz="3200" b="1" dirty="0">
                <a:solidFill>
                  <a:srgbClr val="EAB94E"/>
                </a:solidFill>
                <a:latin typeface="Helvetica"/>
                <a:cs typeface="Helvetica"/>
              </a:rPr>
              <a:t>¿Qué aprendió en este módulo y con qué se queda de esta experiencia? </a:t>
            </a:r>
          </a:p>
        </p:txBody>
      </p:sp>
    </p:spTree>
    <p:extLst>
      <p:ext uri="{BB962C8B-B14F-4D97-AF65-F5344CB8AC3E}">
        <p14:creationId xmlns:p14="http://schemas.microsoft.com/office/powerpoint/2010/main" val="2590144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 y="533274"/>
            <a:ext cx="9144000" cy="1015663"/>
          </a:xfrm>
          <a:prstGeom prst="rect">
            <a:avLst/>
          </a:prstGeom>
          <a:noFill/>
        </p:spPr>
        <p:txBody>
          <a:bodyPr wrap="square" rtlCol="0">
            <a:spAutoFit/>
          </a:bodyPr>
          <a:lstStyle/>
          <a:p>
            <a:pPr algn="ctr"/>
            <a:r>
              <a:rPr lang="es-ES" sz="6000" b="1" dirty="0">
                <a:solidFill>
                  <a:srgbClr val="EAB94E"/>
                </a:solidFill>
                <a:latin typeface="Helvetica"/>
                <a:cs typeface="Helvetica"/>
              </a:rPr>
              <a:t>Presentación</a:t>
            </a:r>
          </a:p>
        </p:txBody>
      </p:sp>
      <p:sp>
        <p:nvSpPr>
          <p:cNvPr id="3" name="Rectángulo 2"/>
          <p:cNvSpPr/>
          <p:nvPr/>
        </p:nvSpPr>
        <p:spPr>
          <a:xfrm>
            <a:off x="609337" y="2112301"/>
            <a:ext cx="3123948" cy="2554545"/>
          </a:xfrm>
          <a:prstGeom prst="rect">
            <a:avLst/>
          </a:prstGeom>
        </p:spPr>
        <p:txBody>
          <a:bodyPr wrap="square">
            <a:spAutoFit/>
          </a:bodyPr>
          <a:lstStyle/>
          <a:p>
            <a:r>
              <a:rPr lang="es-ES" sz="4000" b="1" dirty="0" smtClean="0">
                <a:solidFill>
                  <a:srgbClr val="EAB94E"/>
                </a:solidFill>
                <a:latin typeface="Helvetica"/>
                <a:cs typeface="Helvetica"/>
              </a:rPr>
              <a:t>¿Quiénes</a:t>
            </a:r>
            <a:r>
              <a:rPr lang="es-ES" sz="4000" b="1" dirty="0">
                <a:solidFill>
                  <a:srgbClr val="EAB94E"/>
                </a:solidFill>
                <a:latin typeface="Helvetica"/>
                <a:cs typeface="Helvetica"/>
              </a:rPr>
              <a:t>, </a:t>
            </a:r>
            <a:r>
              <a:rPr lang="es-ES" sz="4000" b="1" dirty="0" smtClean="0">
                <a:solidFill>
                  <a:srgbClr val="EAB94E"/>
                </a:solidFill>
                <a:latin typeface="Helvetica"/>
                <a:cs typeface="Helvetica"/>
              </a:rPr>
              <a:t>dónde</a:t>
            </a:r>
            <a:r>
              <a:rPr lang="es-ES" sz="4000" b="1" dirty="0">
                <a:solidFill>
                  <a:srgbClr val="EAB94E"/>
                </a:solidFill>
                <a:latin typeface="Helvetica"/>
                <a:cs typeface="Helvetica"/>
              </a:rPr>
              <a:t>, </a:t>
            </a:r>
            <a:r>
              <a:rPr lang="es-ES" sz="4000" b="1" dirty="0" smtClean="0">
                <a:solidFill>
                  <a:srgbClr val="EAB94E"/>
                </a:solidFill>
                <a:latin typeface="Helvetica"/>
                <a:cs typeface="Helvetica"/>
              </a:rPr>
              <a:t>cuándo </a:t>
            </a:r>
            <a:r>
              <a:rPr lang="es-ES" sz="4000" b="1" dirty="0">
                <a:solidFill>
                  <a:srgbClr val="EAB94E"/>
                </a:solidFill>
                <a:latin typeface="Helvetica"/>
                <a:cs typeface="Helvetica"/>
              </a:rPr>
              <a:t>y por </a:t>
            </a:r>
            <a:r>
              <a:rPr lang="es-ES" sz="4000" b="1" dirty="0" smtClean="0">
                <a:solidFill>
                  <a:srgbClr val="EAB94E"/>
                </a:solidFill>
                <a:latin typeface="Helvetica"/>
                <a:cs typeface="Helvetica"/>
              </a:rPr>
              <a:t>qué?</a:t>
            </a:r>
            <a:endParaRPr lang="es-ES" sz="4000" dirty="0"/>
          </a:p>
        </p:txBody>
      </p:sp>
      <p:sp>
        <p:nvSpPr>
          <p:cNvPr id="6" name="Marcador de número de diapositiva 5"/>
          <p:cNvSpPr>
            <a:spLocks noGrp="1"/>
          </p:cNvSpPr>
          <p:nvPr>
            <p:ph type="sldNum" sz="quarter" idx="12"/>
          </p:nvPr>
        </p:nvSpPr>
        <p:spPr/>
        <p:txBody>
          <a:bodyPr/>
          <a:lstStyle/>
          <a:p>
            <a:fld id="{9272C22C-0B60-D945-AA74-1F0C44F842C5}" type="slidenum">
              <a:rPr lang="es-ES" smtClean="0"/>
              <a:t>43</a:t>
            </a:fld>
            <a:endParaRPr lang="es-ES"/>
          </a:p>
        </p:txBody>
      </p:sp>
    </p:spTree>
    <p:extLst>
      <p:ext uri="{BB962C8B-B14F-4D97-AF65-F5344CB8AC3E}">
        <p14:creationId xmlns:p14="http://schemas.microsoft.com/office/powerpoint/2010/main" val="1441487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527286" y="2539850"/>
            <a:ext cx="6341555" cy="1938992"/>
          </a:xfrm>
          <a:prstGeom prst="rect">
            <a:avLst/>
          </a:prstGeom>
          <a:noFill/>
        </p:spPr>
        <p:txBody>
          <a:bodyPr wrap="square" rtlCol="0">
            <a:spAutoFit/>
          </a:bodyPr>
          <a:lstStyle/>
          <a:p>
            <a:pPr algn="ctr"/>
            <a:r>
              <a:rPr lang="es-ES" sz="6000" b="1" dirty="0">
                <a:solidFill>
                  <a:srgbClr val="EAB94E"/>
                </a:solidFill>
                <a:latin typeface="Helvetica"/>
                <a:cs typeface="Helvetica"/>
              </a:rPr>
              <a:t>Sigamos las Reglas</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44</a:t>
            </a:fld>
            <a:endParaRPr lang="es-ES"/>
          </a:p>
        </p:txBody>
      </p:sp>
    </p:spTree>
    <p:extLst>
      <p:ext uri="{BB962C8B-B14F-4D97-AF65-F5344CB8AC3E}">
        <p14:creationId xmlns:p14="http://schemas.microsoft.com/office/powerpoint/2010/main" val="3205211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1934765"/>
            <a:ext cx="9144000" cy="1938992"/>
          </a:xfrm>
          <a:prstGeom prst="rect">
            <a:avLst/>
          </a:prstGeom>
          <a:noFill/>
        </p:spPr>
        <p:txBody>
          <a:bodyPr wrap="square" rtlCol="0">
            <a:spAutoFit/>
          </a:bodyPr>
          <a:lstStyle/>
          <a:p>
            <a:pPr algn="ctr"/>
            <a:r>
              <a:rPr lang="es-ES" sz="6000" dirty="0">
                <a:solidFill>
                  <a:srgbClr val="EAB94E"/>
                </a:solidFill>
                <a:latin typeface="Helvetica Light"/>
                <a:cs typeface="Helvetica Light"/>
              </a:rPr>
              <a:t>¿</a:t>
            </a:r>
            <a:r>
              <a:rPr lang="es-ES" sz="6000" dirty="0" smtClean="0">
                <a:solidFill>
                  <a:srgbClr val="EAB94E"/>
                </a:solidFill>
                <a:latin typeface="Helvetica Light"/>
                <a:cs typeface="Helvetica Light"/>
              </a:rPr>
              <a:t>Qué </a:t>
            </a:r>
            <a:r>
              <a:rPr lang="es-ES" sz="6000" dirty="0">
                <a:solidFill>
                  <a:srgbClr val="EAB94E"/>
                </a:solidFill>
                <a:latin typeface="Helvetica Light"/>
                <a:cs typeface="Helvetica Light"/>
              </a:rPr>
              <a:t>es la </a:t>
            </a:r>
            <a:r>
              <a:rPr lang="es-ES" sz="6000" b="1" dirty="0">
                <a:solidFill>
                  <a:srgbClr val="EAB94E"/>
                </a:solidFill>
                <a:latin typeface="Helvetica"/>
                <a:cs typeface="Helvetica"/>
              </a:rPr>
              <a:t>Educación Financiera?</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45</a:t>
            </a:fld>
            <a:endParaRPr lang="es-ES"/>
          </a:p>
        </p:txBody>
      </p:sp>
    </p:spTree>
    <p:extLst>
      <p:ext uri="{BB962C8B-B14F-4D97-AF65-F5344CB8AC3E}">
        <p14:creationId xmlns:p14="http://schemas.microsoft.com/office/powerpoint/2010/main" val="383707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272C22C-0B60-D945-AA74-1F0C44F842C5}" type="slidenum">
              <a:rPr lang="es-ES" smtClean="0"/>
              <a:t>46</a:t>
            </a:fld>
            <a:endParaRPr lang="es-ES"/>
          </a:p>
        </p:txBody>
      </p:sp>
      <p:sp>
        <p:nvSpPr>
          <p:cNvPr id="5" name="Rectángulo 4"/>
          <p:cNvSpPr/>
          <p:nvPr/>
        </p:nvSpPr>
        <p:spPr>
          <a:xfrm>
            <a:off x="2286000" y="1670099"/>
            <a:ext cx="5433646" cy="2954655"/>
          </a:xfrm>
          <a:prstGeom prst="rect">
            <a:avLst/>
          </a:prstGeom>
        </p:spPr>
        <p:txBody>
          <a:bodyPr wrap="square">
            <a:spAutoFit/>
          </a:bodyPr>
          <a:lstStyle/>
          <a:p>
            <a:pPr algn="just"/>
            <a:r>
              <a:rPr lang="es-ES" sz="2400" dirty="0">
                <a:latin typeface="Helvetica Light"/>
                <a:cs typeface="Helvetica Light"/>
              </a:rPr>
              <a:t>Educación Financiera es…</a:t>
            </a:r>
          </a:p>
          <a:p>
            <a:pPr algn="just"/>
            <a:endParaRPr lang="es-ES" dirty="0">
              <a:latin typeface="Helvetica Light"/>
              <a:cs typeface="Helvetica Light"/>
            </a:endParaRPr>
          </a:p>
          <a:p>
            <a:pPr marL="285750" indent="-285750" algn="just">
              <a:buFont typeface="Arial"/>
              <a:buChar char="•"/>
            </a:pPr>
            <a:r>
              <a:rPr lang="es-ES" dirty="0">
                <a:latin typeface="Helvetica Light"/>
                <a:cs typeface="Helvetica Light"/>
              </a:rPr>
              <a:t>La capacidad de </a:t>
            </a:r>
            <a:r>
              <a:rPr lang="es-ES" b="1" dirty="0" smtClean="0">
                <a:solidFill>
                  <a:srgbClr val="EAB94E"/>
                </a:solidFill>
                <a:latin typeface="Helvetica"/>
                <a:cs typeface="Helvetica"/>
              </a:rPr>
              <a:t>administrar </a:t>
            </a:r>
            <a:r>
              <a:rPr lang="es-ES" dirty="0" smtClean="0">
                <a:latin typeface="Helvetica Light"/>
                <a:cs typeface="Helvetica Light"/>
              </a:rPr>
              <a:t>el </a:t>
            </a:r>
            <a:r>
              <a:rPr lang="es-ES" dirty="0">
                <a:latin typeface="Helvetica Light"/>
                <a:cs typeface="Helvetica Light"/>
              </a:rPr>
              <a:t>dinero que se </a:t>
            </a:r>
            <a:r>
              <a:rPr lang="es-ES" dirty="0" smtClean="0">
                <a:latin typeface="Helvetica Light"/>
                <a:cs typeface="Helvetica Light"/>
              </a:rPr>
              <a:t>gana.</a:t>
            </a:r>
          </a:p>
          <a:p>
            <a:pPr marL="285750" indent="-285750" algn="just">
              <a:buFont typeface="Arial"/>
              <a:buChar char="•"/>
            </a:pPr>
            <a:endParaRPr lang="es-ES" dirty="0" smtClean="0">
              <a:latin typeface="Helvetica Light"/>
              <a:cs typeface="Helvetica Light"/>
            </a:endParaRPr>
          </a:p>
          <a:p>
            <a:pPr marL="285750" indent="-285750">
              <a:buFont typeface="Arial"/>
              <a:buChar char="•"/>
            </a:pPr>
            <a:r>
              <a:rPr lang="es-ES" dirty="0" smtClean="0">
                <a:latin typeface="Helvetica Light"/>
                <a:cs typeface="Helvetica Light"/>
              </a:rPr>
              <a:t>El conocimiento y comprensión de </a:t>
            </a:r>
            <a:r>
              <a:rPr lang="es-ES" dirty="0">
                <a:latin typeface="Helvetica Light"/>
                <a:cs typeface="Helvetica Light"/>
              </a:rPr>
              <a:t>los productos </a:t>
            </a:r>
            <a:r>
              <a:rPr lang="es-ES" dirty="0" smtClean="0">
                <a:latin typeface="Helvetica Light"/>
                <a:cs typeface="Helvetica Light"/>
              </a:rPr>
              <a:t>y conceptos financieros para tomar </a:t>
            </a:r>
            <a:r>
              <a:rPr lang="es-ES" b="1" dirty="0">
                <a:solidFill>
                  <a:srgbClr val="EAB94E"/>
                </a:solidFill>
                <a:latin typeface="Helvetica"/>
                <a:cs typeface="Helvetica"/>
              </a:rPr>
              <a:t>decisiones informadas.</a:t>
            </a:r>
          </a:p>
          <a:p>
            <a:pPr marL="285750" indent="-285750">
              <a:buFont typeface="Arial"/>
              <a:buChar char="•"/>
            </a:pPr>
            <a:endParaRPr lang="es-ES" dirty="0">
              <a:latin typeface="Helvetica Light"/>
              <a:cs typeface="Helvetica Light"/>
            </a:endParaRPr>
          </a:p>
          <a:p>
            <a:pPr marL="285750" indent="-285750" algn="just">
              <a:buFont typeface="Arial"/>
              <a:buChar char="•"/>
            </a:pPr>
            <a:endParaRPr lang="es-ES" dirty="0">
              <a:latin typeface="Helvetica Light"/>
              <a:cs typeface="Helvetica Light"/>
            </a:endParaRPr>
          </a:p>
        </p:txBody>
      </p:sp>
    </p:spTree>
    <p:extLst>
      <p:ext uri="{BB962C8B-B14F-4D97-AF65-F5344CB8AC3E}">
        <p14:creationId xmlns:p14="http://schemas.microsoft.com/office/powerpoint/2010/main" val="712653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6"/>
          <p:cNvSpPr txBox="1"/>
          <p:nvPr/>
        </p:nvSpPr>
        <p:spPr>
          <a:xfrm>
            <a:off x="646525" y="503702"/>
            <a:ext cx="3983908" cy="1569660"/>
          </a:xfrm>
          <a:prstGeom prst="rect">
            <a:avLst/>
          </a:prstGeom>
          <a:noFill/>
        </p:spPr>
        <p:txBody>
          <a:bodyPr wrap="square" rtlCol="0">
            <a:spAutoFit/>
          </a:bodyPr>
          <a:lstStyle/>
          <a:p>
            <a:pPr defTabSz="457200"/>
            <a:r>
              <a:rPr lang="es-CO" sz="4800" dirty="0">
                <a:solidFill>
                  <a:srgbClr val="FFC000"/>
                </a:solidFill>
                <a:latin typeface="Helvetica Light"/>
                <a:cs typeface="Helvetica Light"/>
              </a:rPr>
              <a:t>Módulo</a:t>
            </a:r>
            <a:r>
              <a:rPr lang="es-CO" sz="4800" b="1" dirty="0">
                <a:solidFill>
                  <a:srgbClr val="FFC000"/>
                </a:solidFill>
                <a:latin typeface="Helvetica"/>
                <a:cs typeface="Helvetica"/>
              </a:rPr>
              <a:t> </a:t>
            </a:r>
          </a:p>
          <a:p>
            <a:pPr defTabSz="457200"/>
            <a:r>
              <a:rPr lang="es-CO" sz="4800" b="1" dirty="0">
                <a:solidFill>
                  <a:srgbClr val="FFC000"/>
                </a:solidFill>
                <a:latin typeface="Helvetica"/>
                <a:cs typeface="Helvetica"/>
              </a:rPr>
              <a:t>Crédito</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47</a:t>
            </a:fld>
            <a:endParaRPr lang="es-ES"/>
          </a:p>
        </p:txBody>
      </p:sp>
    </p:spTree>
    <p:extLst>
      <p:ext uri="{BB962C8B-B14F-4D97-AF65-F5344CB8AC3E}">
        <p14:creationId xmlns:p14="http://schemas.microsoft.com/office/powerpoint/2010/main" val="1034003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272C22C-0B60-D945-AA74-1F0C44F842C5}" type="slidenum">
              <a:rPr lang="es-ES" smtClean="0"/>
              <a:t>48</a:t>
            </a:fld>
            <a:endParaRPr lang="es-ES"/>
          </a:p>
        </p:txBody>
      </p:sp>
      <p:sp>
        <p:nvSpPr>
          <p:cNvPr id="16" name="CuadroTexto 6"/>
          <p:cNvSpPr txBox="1"/>
          <p:nvPr/>
        </p:nvSpPr>
        <p:spPr>
          <a:xfrm>
            <a:off x="541381" y="589040"/>
            <a:ext cx="4683760" cy="584775"/>
          </a:xfrm>
          <a:prstGeom prst="rect">
            <a:avLst/>
          </a:prstGeom>
          <a:noFill/>
        </p:spPr>
        <p:txBody>
          <a:bodyPr wrap="square" rtlCol="0">
            <a:spAutoFit/>
          </a:bodyPr>
          <a:lstStyle/>
          <a:p>
            <a:pPr defTabSz="457200"/>
            <a:r>
              <a:rPr lang="es-CO" sz="3200" b="1" dirty="0">
                <a:solidFill>
                  <a:srgbClr val="EAB94E"/>
                </a:solidFill>
                <a:latin typeface="Helvetica"/>
                <a:cs typeface="Helvetica"/>
              </a:rPr>
              <a:t>Objetivos del módulo</a:t>
            </a:r>
            <a:endParaRPr lang="es-CO" sz="1200" b="1" dirty="0">
              <a:solidFill>
                <a:srgbClr val="EAB94E"/>
              </a:solidFill>
              <a:latin typeface="Helvetica"/>
              <a:cs typeface="Helvetica"/>
            </a:endParaRPr>
          </a:p>
        </p:txBody>
      </p:sp>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l="21952" t="20185" r="60951" b="57593"/>
          <a:stretch/>
        </p:blipFill>
        <p:spPr>
          <a:xfrm>
            <a:off x="346190" y="5018037"/>
            <a:ext cx="1198211" cy="1168415"/>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60622" t="57778" r="21920" b="20370"/>
          <a:stretch/>
        </p:blipFill>
        <p:spPr>
          <a:xfrm>
            <a:off x="380769" y="1433128"/>
            <a:ext cx="1279145" cy="1201145"/>
          </a:xfrm>
          <a:prstGeom prst="rect">
            <a:avLst/>
          </a:prstGeom>
        </p:spPr>
      </p:pic>
      <p:pic>
        <p:nvPicPr>
          <p:cNvPr id="21" name="Imagen 20"/>
          <p:cNvPicPr>
            <a:picLocks noChangeAspect="1"/>
          </p:cNvPicPr>
          <p:nvPr/>
        </p:nvPicPr>
        <p:blipFill rotWithShape="1">
          <a:blip r:embed="rId2">
            <a:extLst>
              <a:ext uri="{28A0092B-C50C-407E-A947-70E740481C1C}">
                <a14:useLocalDpi xmlns:a14="http://schemas.microsoft.com/office/drawing/2010/main" val="0"/>
              </a:ext>
            </a:extLst>
          </a:blip>
          <a:srcRect l="41098" t="20185" r="41186" b="57593"/>
          <a:stretch/>
        </p:blipFill>
        <p:spPr>
          <a:xfrm>
            <a:off x="4399843" y="3292479"/>
            <a:ext cx="1241617" cy="1168415"/>
          </a:xfrm>
          <a:prstGeom prst="rect">
            <a:avLst/>
          </a:prstGeom>
        </p:spPr>
      </p:pic>
      <p:pic>
        <p:nvPicPr>
          <p:cNvPr id="22" name="Imagen 21"/>
          <p:cNvPicPr>
            <a:picLocks noChangeAspect="1"/>
          </p:cNvPicPr>
          <p:nvPr/>
        </p:nvPicPr>
        <p:blipFill rotWithShape="1">
          <a:blip r:embed="rId2">
            <a:extLst>
              <a:ext uri="{28A0092B-C50C-407E-A947-70E740481C1C}">
                <a14:useLocalDpi xmlns:a14="http://schemas.microsoft.com/office/drawing/2010/main" val="0"/>
              </a:ext>
            </a:extLst>
          </a:blip>
          <a:srcRect l="60983" t="20185" r="21920" b="57593"/>
          <a:stretch/>
        </p:blipFill>
        <p:spPr>
          <a:xfrm>
            <a:off x="4399843" y="4930056"/>
            <a:ext cx="1198213" cy="1168415"/>
          </a:xfrm>
          <a:prstGeom prst="rect">
            <a:avLst/>
          </a:prstGeom>
        </p:spPr>
      </p:pic>
      <p:pic>
        <p:nvPicPr>
          <p:cNvPr id="23" name="Imagen 22"/>
          <p:cNvPicPr>
            <a:picLocks noChangeAspect="1"/>
          </p:cNvPicPr>
          <p:nvPr/>
        </p:nvPicPr>
        <p:blipFill rotWithShape="1">
          <a:blip r:embed="rId2">
            <a:extLst>
              <a:ext uri="{28A0092B-C50C-407E-A947-70E740481C1C}">
                <a14:useLocalDpi xmlns:a14="http://schemas.microsoft.com/office/drawing/2010/main" val="0"/>
              </a:ext>
            </a:extLst>
          </a:blip>
          <a:srcRect l="41152" t="57778" r="41252" b="20370"/>
          <a:stretch/>
        </p:blipFill>
        <p:spPr>
          <a:xfrm>
            <a:off x="371804" y="3301389"/>
            <a:ext cx="1289201" cy="1201145"/>
          </a:xfrm>
          <a:prstGeom prst="rect">
            <a:avLst/>
          </a:prstGeom>
        </p:spPr>
      </p:pic>
      <p:pic>
        <p:nvPicPr>
          <p:cNvPr id="24" name="Imagen 23"/>
          <p:cNvPicPr>
            <a:picLocks noChangeAspect="1"/>
          </p:cNvPicPr>
          <p:nvPr/>
        </p:nvPicPr>
        <p:blipFill rotWithShape="1">
          <a:blip r:embed="rId2">
            <a:extLst>
              <a:ext uri="{28A0092B-C50C-407E-A947-70E740481C1C}">
                <a14:useLocalDpi xmlns:a14="http://schemas.microsoft.com/office/drawing/2010/main" val="0"/>
              </a:ext>
            </a:extLst>
          </a:blip>
          <a:srcRect l="21952" t="57778" r="60589" b="20370"/>
          <a:stretch/>
        </p:blipFill>
        <p:spPr>
          <a:xfrm>
            <a:off x="4380404" y="1508392"/>
            <a:ext cx="1279145" cy="1201145"/>
          </a:xfrm>
          <a:prstGeom prst="rect">
            <a:avLst/>
          </a:prstGeom>
        </p:spPr>
      </p:pic>
      <p:sp>
        <p:nvSpPr>
          <p:cNvPr id="25" name="CuadroTexto 24"/>
          <p:cNvSpPr txBox="1"/>
          <p:nvPr/>
        </p:nvSpPr>
        <p:spPr>
          <a:xfrm>
            <a:off x="5749499" y="1709036"/>
            <a:ext cx="3063992" cy="830997"/>
          </a:xfrm>
          <a:prstGeom prst="rect">
            <a:avLst/>
          </a:prstGeom>
          <a:noFill/>
        </p:spPr>
        <p:txBody>
          <a:bodyPr wrap="square" rtlCol="0">
            <a:spAutoFit/>
          </a:bodyPr>
          <a:lstStyle/>
          <a:p>
            <a:pPr algn="just"/>
            <a:r>
              <a:rPr lang="es-ES" sz="1600" dirty="0" smtClean="0">
                <a:solidFill>
                  <a:schemeClr val="tx1">
                    <a:lumMod val="75000"/>
                    <a:lumOff val="25000"/>
                  </a:schemeClr>
                </a:solidFill>
                <a:latin typeface="Helvetica Light" charset="0"/>
                <a:ea typeface="Helvetica Light" charset="0"/>
                <a:cs typeface="Helvetica Light" charset="0"/>
              </a:rPr>
              <a:t>Identificar los diferentes tipos de  créditos formales disponibles.  </a:t>
            </a:r>
            <a:endParaRPr lang="es-ES_tradnl" sz="1600" dirty="0">
              <a:solidFill>
                <a:schemeClr val="tx1">
                  <a:lumMod val="75000"/>
                  <a:lumOff val="25000"/>
                </a:schemeClr>
              </a:solidFill>
              <a:latin typeface="Helvetica Light" charset="0"/>
              <a:ea typeface="Helvetica Light" charset="0"/>
              <a:cs typeface="Helvetica Light" charset="0"/>
            </a:endParaRPr>
          </a:p>
        </p:txBody>
      </p:sp>
      <p:sp>
        <p:nvSpPr>
          <p:cNvPr id="26" name="CuadroTexto 25"/>
          <p:cNvSpPr txBox="1"/>
          <p:nvPr/>
        </p:nvSpPr>
        <p:spPr>
          <a:xfrm>
            <a:off x="5693850" y="3540236"/>
            <a:ext cx="3119641" cy="830997"/>
          </a:xfrm>
          <a:prstGeom prst="rect">
            <a:avLst/>
          </a:prstGeom>
          <a:noFill/>
        </p:spPr>
        <p:txBody>
          <a:bodyPr wrap="square" rtlCol="0">
            <a:spAutoFit/>
          </a:bodyPr>
          <a:lstStyle/>
          <a:p>
            <a:pPr algn="just"/>
            <a:r>
              <a:rPr lang="es-ES_tradnl" sz="1600" dirty="0" smtClean="0">
                <a:solidFill>
                  <a:schemeClr val="tx1">
                    <a:lumMod val="75000"/>
                    <a:lumOff val="25000"/>
                  </a:schemeClr>
                </a:solidFill>
                <a:latin typeface="Helvetica Light" charset="0"/>
                <a:ea typeface="Helvetica Light" charset="0"/>
                <a:cs typeface="Helvetica Light" charset="0"/>
              </a:rPr>
              <a:t>Comprender qué debemos saber antes de solicitar un cr</a:t>
            </a:r>
            <a:r>
              <a:rPr lang="es-ES" sz="1600" dirty="0" smtClean="0">
                <a:solidFill>
                  <a:schemeClr val="tx1">
                    <a:lumMod val="75000"/>
                    <a:lumOff val="25000"/>
                  </a:schemeClr>
                </a:solidFill>
                <a:latin typeface="Helvetica Light" charset="0"/>
                <a:ea typeface="Helvetica Light" charset="0"/>
                <a:cs typeface="Helvetica Light" charset="0"/>
              </a:rPr>
              <a:t>édito.</a:t>
            </a:r>
            <a:r>
              <a:rPr lang="es-ES_tradnl" sz="1600" dirty="0" smtClean="0">
                <a:solidFill>
                  <a:schemeClr val="tx1">
                    <a:lumMod val="75000"/>
                    <a:lumOff val="25000"/>
                  </a:schemeClr>
                </a:solidFill>
                <a:latin typeface="Helvetica Light" charset="0"/>
                <a:ea typeface="Helvetica Light" charset="0"/>
                <a:cs typeface="Helvetica Light" charset="0"/>
              </a:rPr>
              <a:t> </a:t>
            </a:r>
            <a:endParaRPr lang="es-ES_tradnl" sz="1600" dirty="0">
              <a:solidFill>
                <a:schemeClr val="tx1">
                  <a:lumMod val="75000"/>
                  <a:lumOff val="25000"/>
                </a:schemeClr>
              </a:solidFill>
              <a:latin typeface="Helvetica Light" charset="0"/>
              <a:ea typeface="Helvetica Light" charset="0"/>
              <a:cs typeface="Helvetica Light" charset="0"/>
            </a:endParaRPr>
          </a:p>
        </p:txBody>
      </p:sp>
      <p:sp>
        <p:nvSpPr>
          <p:cNvPr id="27" name="CuadroTexto 26"/>
          <p:cNvSpPr txBox="1"/>
          <p:nvPr/>
        </p:nvSpPr>
        <p:spPr>
          <a:xfrm>
            <a:off x="1538968" y="5206852"/>
            <a:ext cx="2823126" cy="830997"/>
          </a:xfrm>
          <a:prstGeom prst="rect">
            <a:avLst/>
          </a:prstGeom>
          <a:noFill/>
        </p:spPr>
        <p:txBody>
          <a:bodyPr wrap="square" rtlCol="0">
            <a:spAutoFit/>
          </a:bodyPr>
          <a:lstStyle/>
          <a:p>
            <a:pPr algn="just"/>
            <a:r>
              <a:rPr lang="es-ES_tradnl" sz="1600" dirty="0" smtClean="0">
                <a:solidFill>
                  <a:schemeClr val="tx1">
                    <a:lumMod val="75000"/>
                    <a:lumOff val="25000"/>
                  </a:schemeClr>
                </a:solidFill>
                <a:latin typeface="Helvetica Light" charset="0"/>
                <a:ea typeface="Helvetica Light" charset="0"/>
                <a:cs typeface="Helvetica Light" charset="0"/>
              </a:rPr>
              <a:t>Reflexionar sobre cuándo es conveniente pedir un c</a:t>
            </a:r>
            <a:r>
              <a:rPr lang="es-ES" sz="1600" dirty="0" smtClean="0">
                <a:solidFill>
                  <a:schemeClr val="tx1">
                    <a:lumMod val="75000"/>
                    <a:lumOff val="25000"/>
                  </a:schemeClr>
                </a:solidFill>
                <a:latin typeface="Helvetica Light" charset="0"/>
                <a:ea typeface="Helvetica Light" charset="0"/>
                <a:cs typeface="Helvetica Light" charset="0"/>
              </a:rPr>
              <a:t>rédito o cuándo no.</a:t>
            </a:r>
            <a:endParaRPr lang="es-ES_tradnl" sz="1600" dirty="0">
              <a:solidFill>
                <a:schemeClr val="tx1">
                  <a:lumMod val="75000"/>
                  <a:lumOff val="25000"/>
                </a:schemeClr>
              </a:solidFill>
              <a:latin typeface="Helvetica Light" charset="0"/>
              <a:ea typeface="Helvetica Light" charset="0"/>
              <a:cs typeface="Helvetica Light" charset="0"/>
            </a:endParaRPr>
          </a:p>
        </p:txBody>
      </p:sp>
      <p:sp>
        <p:nvSpPr>
          <p:cNvPr id="28" name="CuadroTexto 27"/>
          <p:cNvSpPr txBox="1"/>
          <p:nvPr/>
        </p:nvSpPr>
        <p:spPr>
          <a:xfrm>
            <a:off x="1615513" y="3565788"/>
            <a:ext cx="2870697" cy="830997"/>
          </a:xfrm>
          <a:prstGeom prst="rect">
            <a:avLst/>
          </a:prstGeom>
          <a:noFill/>
        </p:spPr>
        <p:txBody>
          <a:bodyPr wrap="square" rtlCol="0">
            <a:spAutoFit/>
          </a:bodyPr>
          <a:lstStyle/>
          <a:p>
            <a:pPr algn="just"/>
            <a:r>
              <a:rPr lang="es-ES_tradnl" sz="1600" dirty="0" smtClean="0">
                <a:solidFill>
                  <a:schemeClr val="tx1">
                    <a:lumMod val="75000"/>
                    <a:lumOff val="25000"/>
                  </a:schemeClr>
                </a:solidFill>
                <a:latin typeface="Helvetica Light" charset="0"/>
                <a:ea typeface="Helvetica Light" charset="0"/>
                <a:cs typeface="Helvetica Light" charset="0"/>
              </a:rPr>
              <a:t>Reconocer las ventajas y desventajas de los cr</a:t>
            </a:r>
            <a:r>
              <a:rPr lang="es-ES" sz="1600" dirty="0" smtClean="0">
                <a:solidFill>
                  <a:schemeClr val="tx1">
                    <a:lumMod val="75000"/>
                    <a:lumOff val="25000"/>
                  </a:schemeClr>
                </a:solidFill>
                <a:latin typeface="Helvetica Light" charset="0"/>
                <a:ea typeface="Helvetica Light" charset="0"/>
                <a:cs typeface="Helvetica Light" charset="0"/>
              </a:rPr>
              <a:t>éditos formales e informales.</a:t>
            </a:r>
            <a:endParaRPr lang="es-ES_tradnl" sz="1600" dirty="0">
              <a:solidFill>
                <a:schemeClr val="tx1">
                  <a:lumMod val="75000"/>
                  <a:lumOff val="25000"/>
                </a:schemeClr>
              </a:solidFill>
              <a:latin typeface="Helvetica Light" charset="0"/>
              <a:ea typeface="Helvetica Light" charset="0"/>
              <a:cs typeface="Helvetica Light" charset="0"/>
            </a:endParaRPr>
          </a:p>
        </p:txBody>
      </p:sp>
      <p:sp>
        <p:nvSpPr>
          <p:cNvPr id="29" name="CuadroTexto 28"/>
          <p:cNvSpPr txBox="1"/>
          <p:nvPr/>
        </p:nvSpPr>
        <p:spPr>
          <a:xfrm>
            <a:off x="5773386" y="5100434"/>
            <a:ext cx="2892050" cy="1077218"/>
          </a:xfrm>
          <a:prstGeom prst="rect">
            <a:avLst/>
          </a:prstGeom>
          <a:noFill/>
        </p:spPr>
        <p:txBody>
          <a:bodyPr wrap="square" rtlCol="0">
            <a:spAutoFit/>
          </a:bodyPr>
          <a:lstStyle/>
          <a:p>
            <a:pPr algn="just"/>
            <a:r>
              <a:rPr lang="es-ES_tradnl" sz="1600" dirty="0" smtClean="0">
                <a:solidFill>
                  <a:schemeClr val="tx1">
                    <a:lumMod val="75000"/>
                    <a:lumOff val="25000"/>
                  </a:schemeClr>
                </a:solidFill>
                <a:latin typeface="Helvetica Light" charset="0"/>
                <a:ea typeface="Helvetica Light" charset="0"/>
                <a:cs typeface="Helvetica Light" charset="0"/>
              </a:rPr>
              <a:t>Identificar aspectos importantes para manejar adecuadamente un </a:t>
            </a:r>
            <a:r>
              <a:rPr lang="es-ES_tradnl" sz="1600" dirty="0" err="1" smtClean="0">
                <a:solidFill>
                  <a:schemeClr val="tx1">
                    <a:lumMod val="75000"/>
                    <a:lumOff val="25000"/>
                  </a:schemeClr>
                </a:solidFill>
                <a:latin typeface="Helvetica Light" charset="0"/>
                <a:ea typeface="Helvetica Light" charset="0"/>
                <a:cs typeface="Helvetica Light" charset="0"/>
              </a:rPr>
              <a:t>cr</a:t>
            </a:r>
            <a:r>
              <a:rPr lang="es-ES" sz="1600" dirty="0" smtClean="0">
                <a:solidFill>
                  <a:schemeClr val="tx1">
                    <a:lumMod val="75000"/>
                    <a:lumOff val="25000"/>
                  </a:schemeClr>
                </a:solidFill>
                <a:latin typeface="Helvetica Light" charset="0"/>
                <a:ea typeface="Helvetica Light" charset="0"/>
                <a:cs typeface="Helvetica Light" charset="0"/>
              </a:rPr>
              <a:t>édito.</a:t>
            </a:r>
            <a:r>
              <a:rPr lang="es-ES_tradnl" sz="1600" dirty="0" smtClean="0">
                <a:solidFill>
                  <a:schemeClr val="tx1">
                    <a:lumMod val="75000"/>
                    <a:lumOff val="25000"/>
                  </a:schemeClr>
                </a:solidFill>
                <a:latin typeface="Helvetica Light" charset="0"/>
                <a:ea typeface="Helvetica Light" charset="0"/>
                <a:cs typeface="Helvetica Light" charset="0"/>
              </a:rPr>
              <a:t> </a:t>
            </a:r>
          </a:p>
          <a:p>
            <a:pPr algn="just"/>
            <a:endParaRPr lang="es-ES_tradnl" sz="1600" dirty="0">
              <a:solidFill>
                <a:schemeClr val="tx1">
                  <a:lumMod val="75000"/>
                  <a:lumOff val="25000"/>
                </a:schemeClr>
              </a:solidFill>
              <a:latin typeface="Helvetica Light" charset="0"/>
              <a:ea typeface="Helvetica Light" charset="0"/>
              <a:cs typeface="Helvetica Light" charset="0"/>
            </a:endParaRPr>
          </a:p>
        </p:txBody>
      </p:sp>
      <p:sp>
        <p:nvSpPr>
          <p:cNvPr id="30" name="CuadroTexto 29"/>
          <p:cNvSpPr txBox="1"/>
          <p:nvPr/>
        </p:nvSpPr>
        <p:spPr>
          <a:xfrm>
            <a:off x="1552890" y="1689789"/>
            <a:ext cx="2870697" cy="830997"/>
          </a:xfrm>
          <a:prstGeom prst="rect">
            <a:avLst/>
          </a:prstGeom>
          <a:noFill/>
        </p:spPr>
        <p:txBody>
          <a:bodyPr wrap="square" rtlCol="0">
            <a:spAutoFit/>
          </a:bodyPr>
          <a:lstStyle/>
          <a:p>
            <a:pPr algn="just"/>
            <a:r>
              <a:rPr lang="es-ES_tradnl" sz="1600" dirty="0" smtClean="0">
                <a:solidFill>
                  <a:schemeClr val="tx1">
                    <a:lumMod val="75000"/>
                    <a:lumOff val="25000"/>
                  </a:schemeClr>
                </a:solidFill>
                <a:latin typeface="Helvetica Light" charset="0"/>
                <a:ea typeface="Helvetica Light" charset="0"/>
                <a:cs typeface="Helvetica Light" charset="0"/>
              </a:rPr>
              <a:t>Entender la diferencia entre usar el dinero propio (ahorro) y el prestado (cr</a:t>
            </a:r>
            <a:r>
              <a:rPr lang="es-ES" sz="1600" dirty="0" smtClean="0">
                <a:solidFill>
                  <a:schemeClr val="tx1">
                    <a:lumMod val="75000"/>
                    <a:lumOff val="25000"/>
                  </a:schemeClr>
                </a:solidFill>
                <a:latin typeface="Helvetica Light" charset="0"/>
                <a:ea typeface="Helvetica Light" charset="0"/>
                <a:cs typeface="Helvetica Light" charset="0"/>
              </a:rPr>
              <a:t>édito).</a:t>
            </a:r>
            <a:endParaRPr lang="es-ES_tradnl" sz="1600" dirty="0">
              <a:solidFill>
                <a:schemeClr val="tx1">
                  <a:lumMod val="75000"/>
                  <a:lumOff val="25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318264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669847" y="1679418"/>
            <a:ext cx="4747364" cy="584775"/>
          </a:xfrm>
          <a:prstGeom prst="rect">
            <a:avLst/>
          </a:prstGeom>
          <a:noFill/>
        </p:spPr>
        <p:txBody>
          <a:bodyPr wrap="square" rtlCol="0">
            <a:spAutoFit/>
          </a:bodyPr>
          <a:lstStyle/>
          <a:p>
            <a:pPr defTabSz="457200"/>
            <a:r>
              <a:rPr lang="es-CO" sz="3200" b="1" dirty="0">
                <a:solidFill>
                  <a:srgbClr val="EAB94E"/>
                </a:solidFill>
                <a:latin typeface="Helvetica"/>
                <a:cs typeface="Helvetica"/>
              </a:rPr>
              <a:t>Preguntas clave:</a:t>
            </a:r>
            <a:endParaRPr lang="es-CO" sz="1200" b="1" dirty="0">
              <a:solidFill>
                <a:srgbClr val="EAB94E"/>
              </a:solidFill>
              <a:latin typeface="Helvetica"/>
              <a:cs typeface="Helvetica"/>
            </a:endParaRPr>
          </a:p>
        </p:txBody>
      </p:sp>
      <p:sp>
        <p:nvSpPr>
          <p:cNvPr id="7" name="Marcador de número de diapositiva 6"/>
          <p:cNvSpPr>
            <a:spLocks noGrp="1"/>
          </p:cNvSpPr>
          <p:nvPr>
            <p:ph type="sldNum" sz="quarter" idx="12"/>
          </p:nvPr>
        </p:nvSpPr>
        <p:spPr/>
        <p:txBody>
          <a:bodyPr/>
          <a:lstStyle/>
          <a:p>
            <a:fld id="{9272C22C-0B60-D945-AA74-1F0C44F842C5}" type="slidenum">
              <a:rPr lang="es-ES" smtClean="0"/>
              <a:t>49</a:t>
            </a:fld>
            <a:endParaRPr lang="es-ES"/>
          </a:p>
        </p:txBody>
      </p:sp>
      <p:sp>
        <p:nvSpPr>
          <p:cNvPr id="5" name="Rectángulo 4"/>
          <p:cNvSpPr/>
          <p:nvPr/>
        </p:nvSpPr>
        <p:spPr>
          <a:xfrm>
            <a:off x="669847" y="2371356"/>
            <a:ext cx="7966554" cy="2554545"/>
          </a:xfrm>
          <a:prstGeom prst="rect">
            <a:avLst/>
          </a:prstGeom>
        </p:spPr>
        <p:txBody>
          <a:bodyPr wrap="square">
            <a:spAutoFit/>
          </a:bodyPr>
          <a:lstStyle/>
          <a:p>
            <a:pPr marL="571500" lvl="0" indent="-571500" algn="just">
              <a:buFont typeface="Wingdings" panose="05000000000000000000" pitchFamily="2" charset="2"/>
              <a:buChar char="v"/>
            </a:pPr>
            <a:r>
              <a:rPr lang="es-ES" sz="4000" dirty="0">
                <a:solidFill>
                  <a:schemeClr val="tx1">
                    <a:lumMod val="75000"/>
                    <a:lumOff val="25000"/>
                  </a:schemeClr>
                </a:solidFill>
                <a:latin typeface="Helvetica" charset="-52"/>
                <a:ea typeface="Helvetica" charset="-52"/>
                <a:cs typeface="Helvetica" charset="-52"/>
              </a:rPr>
              <a:t>¿Quién ha solicitado un crédito o un préstamo</a:t>
            </a:r>
            <a:r>
              <a:rPr lang="es-ES" sz="4000" dirty="0" smtClean="0">
                <a:solidFill>
                  <a:schemeClr val="tx1">
                    <a:lumMod val="75000"/>
                    <a:lumOff val="25000"/>
                  </a:schemeClr>
                </a:solidFill>
                <a:latin typeface="Helvetica" charset="-52"/>
                <a:ea typeface="Helvetica" charset="-52"/>
                <a:cs typeface="Helvetica" charset="-52"/>
              </a:rPr>
              <a:t>?</a:t>
            </a:r>
          </a:p>
          <a:p>
            <a:pPr lvl="0" algn="just"/>
            <a:endParaRPr lang="es-ES" sz="4000" dirty="0">
              <a:solidFill>
                <a:schemeClr val="tx1">
                  <a:lumMod val="75000"/>
                  <a:lumOff val="25000"/>
                </a:schemeClr>
              </a:solidFill>
              <a:latin typeface="Helvetica" charset="-52"/>
              <a:ea typeface="Helvetica" charset="-52"/>
              <a:cs typeface="Helvetica" charset="-52"/>
            </a:endParaRPr>
          </a:p>
          <a:p>
            <a:pPr marL="571500" lvl="0" indent="-571500" algn="just">
              <a:buFont typeface="Wingdings" panose="05000000000000000000" pitchFamily="2" charset="2"/>
              <a:buChar char="v"/>
            </a:pPr>
            <a:r>
              <a:rPr lang="es-ES" sz="4000" dirty="0">
                <a:solidFill>
                  <a:schemeClr val="tx1">
                    <a:lumMod val="75000"/>
                    <a:lumOff val="25000"/>
                  </a:schemeClr>
                </a:solidFill>
                <a:latin typeface="Helvetica" charset="-52"/>
                <a:ea typeface="Helvetica" charset="-52"/>
                <a:cs typeface="Helvetica" charset="-52"/>
              </a:rPr>
              <a:t>¿Para qué?</a:t>
            </a:r>
          </a:p>
        </p:txBody>
      </p:sp>
    </p:spTree>
    <p:extLst>
      <p:ext uri="{BB962C8B-B14F-4D97-AF65-F5344CB8AC3E}">
        <p14:creationId xmlns:p14="http://schemas.microsoft.com/office/powerpoint/2010/main" val="194661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527286" y="2539850"/>
            <a:ext cx="6341555" cy="1938992"/>
          </a:xfrm>
          <a:prstGeom prst="rect">
            <a:avLst/>
          </a:prstGeom>
          <a:noFill/>
        </p:spPr>
        <p:txBody>
          <a:bodyPr wrap="square" rtlCol="0">
            <a:spAutoFit/>
          </a:bodyPr>
          <a:lstStyle/>
          <a:p>
            <a:pPr algn="ctr"/>
            <a:r>
              <a:rPr lang="es-ES" sz="6000" b="1" dirty="0">
                <a:solidFill>
                  <a:srgbClr val="EAB94E"/>
                </a:solidFill>
                <a:latin typeface="Helvetica"/>
                <a:cs typeface="Helvetica"/>
              </a:rPr>
              <a:t>Sigamos las Reglas</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5</a:t>
            </a:fld>
            <a:endParaRPr lang="es-ES"/>
          </a:p>
        </p:txBody>
      </p:sp>
    </p:spTree>
    <p:extLst>
      <p:ext uri="{BB962C8B-B14F-4D97-AF65-F5344CB8AC3E}">
        <p14:creationId xmlns:p14="http://schemas.microsoft.com/office/powerpoint/2010/main" val="3929802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uadroTexto 7"/>
          <p:cNvSpPr txBox="1"/>
          <p:nvPr/>
        </p:nvSpPr>
        <p:spPr>
          <a:xfrm>
            <a:off x="530357" y="1366970"/>
            <a:ext cx="3893213" cy="584776"/>
          </a:xfrm>
          <a:prstGeom prst="rect">
            <a:avLst/>
          </a:prstGeom>
          <a:noFill/>
        </p:spPr>
        <p:txBody>
          <a:bodyPr wrap="none" rtlCol="0">
            <a:spAutoFit/>
          </a:bodyPr>
          <a:lstStyle/>
          <a:p>
            <a:pPr lvl="0"/>
            <a:r>
              <a:rPr lang="es-ES" sz="3200" b="1" dirty="0">
                <a:solidFill>
                  <a:srgbClr val="EAB94E"/>
                </a:solidFill>
                <a:latin typeface="Helvetica"/>
                <a:cs typeface="Helvetica"/>
              </a:rPr>
              <a:t>CRÉDITO FORMAL</a:t>
            </a:r>
          </a:p>
        </p:txBody>
      </p:sp>
      <p:sp>
        <p:nvSpPr>
          <p:cNvPr id="9" name="Rectángulo 8"/>
          <p:cNvSpPr/>
          <p:nvPr/>
        </p:nvSpPr>
        <p:spPr>
          <a:xfrm>
            <a:off x="3104708" y="3827746"/>
            <a:ext cx="5580574" cy="584776"/>
          </a:xfrm>
          <a:prstGeom prst="rect">
            <a:avLst/>
          </a:prstGeom>
        </p:spPr>
        <p:txBody>
          <a:bodyPr wrap="none">
            <a:spAutoFit/>
          </a:bodyPr>
          <a:lstStyle/>
          <a:p>
            <a:pPr lvl="0"/>
            <a:r>
              <a:rPr lang="es-ES" sz="3200" b="1" dirty="0">
                <a:solidFill>
                  <a:srgbClr val="EAB94E"/>
                </a:solidFill>
                <a:latin typeface="Helvetica"/>
                <a:cs typeface="Helvetica"/>
              </a:rPr>
              <a:t>PRÉSTAMOS INFORMALES</a:t>
            </a:r>
          </a:p>
        </p:txBody>
      </p:sp>
      <p:sp>
        <p:nvSpPr>
          <p:cNvPr id="10" name="CuadroTexto 9"/>
          <p:cNvSpPr txBox="1"/>
          <p:nvPr/>
        </p:nvSpPr>
        <p:spPr>
          <a:xfrm>
            <a:off x="3175268" y="2345894"/>
            <a:ext cx="2442502" cy="1354217"/>
          </a:xfrm>
          <a:prstGeom prst="rect">
            <a:avLst/>
          </a:prstGeom>
          <a:noFill/>
        </p:spPr>
        <p:txBody>
          <a:bodyPr wrap="none" rtlCol="0">
            <a:spAutoFit/>
          </a:bodyPr>
          <a:lstStyle/>
          <a:p>
            <a:pPr lvl="0"/>
            <a:r>
              <a:rPr lang="es-ES" sz="3200" dirty="0">
                <a:solidFill>
                  <a:schemeClr val="bg1"/>
                </a:solidFill>
                <a:latin typeface="Helvetica Light"/>
                <a:cs typeface="Helvetica Light"/>
              </a:rPr>
              <a:t>Ventajas y</a:t>
            </a:r>
          </a:p>
          <a:p>
            <a:pPr lvl="0"/>
            <a:r>
              <a:rPr lang="es-ES" sz="3200" dirty="0">
                <a:solidFill>
                  <a:schemeClr val="bg1"/>
                </a:solidFill>
                <a:latin typeface="Helvetica Light"/>
                <a:cs typeface="Helvetica Light"/>
              </a:rPr>
              <a:t>Desventajas</a:t>
            </a:r>
          </a:p>
          <a:p>
            <a:endParaRPr lang="es-ES" dirty="0"/>
          </a:p>
        </p:txBody>
      </p:sp>
      <p:sp>
        <p:nvSpPr>
          <p:cNvPr id="4" name="Marcador de número de diapositiva 3"/>
          <p:cNvSpPr>
            <a:spLocks noGrp="1"/>
          </p:cNvSpPr>
          <p:nvPr>
            <p:ph type="sldNum" sz="quarter" idx="12"/>
          </p:nvPr>
        </p:nvSpPr>
        <p:spPr/>
        <p:txBody>
          <a:bodyPr/>
          <a:lstStyle/>
          <a:p>
            <a:fld id="{9272C22C-0B60-D945-AA74-1F0C44F842C5}" type="slidenum">
              <a:rPr lang="es-ES" smtClean="0"/>
              <a:t>50</a:t>
            </a:fld>
            <a:endParaRPr lang="es-ES"/>
          </a:p>
        </p:txBody>
      </p:sp>
    </p:spTree>
    <p:extLst>
      <p:ext uri="{BB962C8B-B14F-4D97-AF65-F5344CB8AC3E}">
        <p14:creationId xmlns:p14="http://schemas.microsoft.com/office/powerpoint/2010/main" val="389312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370013" y="9858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CuadroTexto 5"/>
          <p:cNvSpPr txBox="1"/>
          <p:nvPr/>
        </p:nvSpPr>
        <p:spPr>
          <a:xfrm rot="16200000">
            <a:off x="-139933" y="2738235"/>
            <a:ext cx="2226093" cy="584775"/>
          </a:xfrm>
          <a:prstGeom prst="rect">
            <a:avLst/>
          </a:prstGeom>
          <a:noFill/>
        </p:spPr>
        <p:txBody>
          <a:bodyPr wrap="square" rtlCol="0">
            <a:spAutoFit/>
          </a:bodyPr>
          <a:lstStyle/>
          <a:p>
            <a:pPr algn="ctr" defTabSz="457200"/>
            <a:r>
              <a:rPr lang="es-CO" sz="3200" b="1" dirty="0">
                <a:solidFill>
                  <a:srgbClr val="EAB94E"/>
                </a:solidFill>
                <a:latin typeface="Helvetica"/>
                <a:cs typeface="Helvetica"/>
              </a:rPr>
              <a:t>Ventajas</a:t>
            </a:r>
            <a:endParaRPr lang="es-CO" sz="1200" b="1" dirty="0">
              <a:solidFill>
                <a:srgbClr val="EAB94E"/>
              </a:solidFill>
              <a:latin typeface="Helvetica"/>
              <a:cs typeface="Helvetica"/>
            </a:endParaRPr>
          </a:p>
        </p:txBody>
      </p:sp>
      <p:sp>
        <p:nvSpPr>
          <p:cNvPr id="8" name="Marcador de número de diapositiva 7"/>
          <p:cNvSpPr>
            <a:spLocks noGrp="1"/>
          </p:cNvSpPr>
          <p:nvPr>
            <p:ph type="sldNum" sz="quarter" idx="12"/>
          </p:nvPr>
        </p:nvSpPr>
        <p:spPr/>
        <p:txBody>
          <a:bodyPr/>
          <a:lstStyle/>
          <a:p>
            <a:fld id="{9272C22C-0B60-D945-AA74-1F0C44F842C5}" type="slidenum">
              <a:rPr lang="es-ES" smtClean="0"/>
              <a:t>51</a:t>
            </a:fld>
            <a:endParaRPr lang="es-ES"/>
          </a:p>
        </p:txBody>
      </p:sp>
    </p:spTree>
    <p:extLst>
      <p:ext uri="{BB962C8B-B14F-4D97-AF65-F5344CB8AC3E}">
        <p14:creationId xmlns:p14="http://schemas.microsoft.com/office/powerpoint/2010/main" val="1149075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370013" y="9858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CuadroTexto 5"/>
          <p:cNvSpPr txBox="1"/>
          <p:nvPr/>
        </p:nvSpPr>
        <p:spPr>
          <a:xfrm rot="16200000">
            <a:off x="-221852" y="2729364"/>
            <a:ext cx="2598955" cy="584775"/>
          </a:xfrm>
          <a:prstGeom prst="rect">
            <a:avLst/>
          </a:prstGeom>
          <a:noFill/>
        </p:spPr>
        <p:txBody>
          <a:bodyPr wrap="square" rtlCol="0">
            <a:spAutoFit/>
          </a:bodyPr>
          <a:lstStyle/>
          <a:p>
            <a:pPr algn="ctr" defTabSz="457200"/>
            <a:r>
              <a:rPr lang="es-CO" sz="3200" b="1" dirty="0">
                <a:solidFill>
                  <a:srgbClr val="EAB94E"/>
                </a:solidFill>
                <a:latin typeface="Helvetica"/>
                <a:cs typeface="Helvetica"/>
              </a:rPr>
              <a:t>Desventajas</a:t>
            </a:r>
            <a:endParaRPr lang="es-CO" sz="1200" b="1" dirty="0">
              <a:solidFill>
                <a:srgbClr val="EAB94E"/>
              </a:solidFill>
              <a:latin typeface="Helvetica"/>
              <a:cs typeface="Helvetica"/>
            </a:endParaRPr>
          </a:p>
        </p:txBody>
      </p:sp>
      <p:sp>
        <p:nvSpPr>
          <p:cNvPr id="7" name="Marcador de número de diapositiva 6"/>
          <p:cNvSpPr>
            <a:spLocks noGrp="1"/>
          </p:cNvSpPr>
          <p:nvPr>
            <p:ph type="sldNum" sz="quarter" idx="12"/>
          </p:nvPr>
        </p:nvSpPr>
        <p:spPr/>
        <p:txBody>
          <a:bodyPr/>
          <a:lstStyle/>
          <a:p>
            <a:fld id="{9272C22C-0B60-D945-AA74-1F0C44F842C5}" type="slidenum">
              <a:rPr lang="es-ES" smtClean="0"/>
              <a:t>52</a:t>
            </a:fld>
            <a:endParaRPr lang="es-ES"/>
          </a:p>
        </p:txBody>
      </p:sp>
    </p:spTree>
    <p:extLst>
      <p:ext uri="{BB962C8B-B14F-4D97-AF65-F5344CB8AC3E}">
        <p14:creationId xmlns:p14="http://schemas.microsoft.com/office/powerpoint/2010/main" val="3949238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95706" y="895495"/>
            <a:ext cx="4747364" cy="707578"/>
          </a:xfrm>
          <a:prstGeom prst="rect">
            <a:avLst/>
          </a:prstGeom>
          <a:noFill/>
        </p:spPr>
        <p:txBody>
          <a:bodyPr wrap="square" rtlCol="0">
            <a:spAutoFit/>
          </a:bodyPr>
          <a:lstStyle/>
          <a:p>
            <a:pPr defTabSz="457200"/>
            <a:r>
              <a:rPr lang="es-CO" sz="3200" b="1" dirty="0">
                <a:solidFill>
                  <a:srgbClr val="EAB94E"/>
                </a:solidFill>
                <a:latin typeface="Helvetica"/>
                <a:cs typeface="Helvetica"/>
              </a:rPr>
              <a:t>Caso de Marcos</a:t>
            </a:r>
            <a:endParaRPr lang="es-CO" sz="1200" b="1" dirty="0">
              <a:solidFill>
                <a:srgbClr val="EAB94E"/>
              </a:solidFill>
              <a:latin typeface="Helvetica"/>
              <a:cs typeface="Helvetica"/>
            </a:endParaRPr>
          </a:p>
        </p:txBody>
      </p:sp>
      <p:sp>
        <p:nvSpPr>
          <p:cNvPr id="3" name="Rectángulo 2"/>
          <p:cNvSpPr/>
          <p:nvPr/>
        </p:nvSpPr>
        <p:spPr>
          <a:xfrm>
            <a:off x="595706" y="2145880"/>
            <a:ext cx="4507755" cy="3156249"/>
          </a:xfrm>
          <a:prstGeom prst="rect">
            <a:avLst/>
          </a:prstGeom>
        </p:spPr>
        <p:txBody>
          <a:bodyPr wrap="square">
            <a:spAutoFit/>
          </a:bodyPr>
          <a:lstStyle/>
          <a:p>
            <a:pPr algn="just">
              <a:lnSpc>
                <a:spcPct val="115000"/>
              </a:lnSpc>
              <a:spcAft>
                <a:spcPts val="1000"/>
              </a:spcAft>
            </a:pPr>
            <a:r>
              <a:rPr lang="es-ES" sz="1600" dirty="0">
                <a:solidFill>
                  <a:schemeClr val="tx1">
                    <a:lumMod val="75000"/>
                    <a:lumOff val="25000"/>
                  </a:schemeClr>
                </a:solidFill>
                <a:latin typeface="Helvetica" charset="-52"/>
                <a:ea typeface="Helvetica" charset="-52"/>
                <a:cs typeface="Helvetica" charset="-52"/>
              </a:rPr>
              <a:t>Marcos trabaja como supervisor en una cadena de supermercados. </a:t>
            </a:r>
          </a:p>
          <a:p>
            <a:pPr algn="just">
              <a:lnSpc>
                <a:spcPct val="115000"/>
              </a:lnSpc>
              <a:spcAft>
                <a:spcPts val="1000"/>
              </a:spcAft>
            </a:pPr>
            <a:r>
              <a:rPr lang="es-ES" sz="1600" dirty="0">
                <a:solidFill>
                  <a:schemeClr val="tx1">
                    <a:lumMod val="75000"/>
                    <a:lumOff val="25000"/>
                  </a:schemeClr>
                </a:solidFill>
                <a:latin typeface="Helvetica" charset="-52"/>
                <a:ea typeface="Helvetica" charset="-52"/>
                <a:cs typeface="Helvetica" charset="-52"/>
              </a:rPr>
              <a:t>Lo acaban de trasladar a una sucursal que queda muy lejos de su casa. Tarda una hora y media en llegar por la mañana a trabajar y el mismo tiempo en regresar a su casa en la tarde en transporte público. </a:t>
            </a:r>
          </a:p>
          <a:p>
            <a:pPr algn="just">
              <a:lnSpc>
                <a:spcPct val="115000"/>
              </a:lnSpc>
              <a:spcAft>
                <a:spcPts val="1000"/>
              </a:spcAft>
            </a:pPr>
            <a:r>
              <a:rPr lang="es-ES" sz="1600" dirty="0">
                <a:solidFill>
                  <a:schemeClr val="tx1">
                    <a:lumMod val="75000"/>
                    <a:lumOff val="25000"/>
                  </a:schemeClr>
                </a:solidFill>
                <a:latin typeface="Helvetica" charset="-52"/>
                <a:ea typeface="Helvetica" charset="-52"/>
                <a:cs typeface="Helvetica" charset="-52"/>
              </a:rPr>
              <a:t>Está desesperado, pues, aunque empezó a ahorrar desde hace cuatro meses para comprar un carro, todavía no ha juntado lo suficiente.</a:t>
            </a:r>
            <a:endParaRPr lang="es-CO" sz="1600" dirty="0">
              <a:solidFill>
                <a:schemeClr val="tx1">
                  <a:lumMod val="75000"/>
                  <a:lumOff val="25000"/>
                </a:schemeClr>
              </a:solidFill>
              <a:latin typeface="Helvetica" charset="-52"/>
              <a:ea typeface="Helvetica" charset="-52"/>
              <a:cs typeface="Helvetica" charset="-52"/>
            </a:endParaRP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53</a:t>
            </a:fld>
            <a:endParaRPr lang="es-ES"/>
          </a:p>
        </p:txBody>
      </p:sp>
    </p:spTree>
    <p:extLst>
      <p:ext uri="{BB962C8B-B14F-4D97-AF65-F5344CB8AC3E}">
        <p14:creationId xmlns:p14="http://schemas.microsoft.com/office/powerpoint/2010/main" val="6433912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264493" y="508939"/>
            <a:ext cx="3578298" cy="3108543"/>
          </a:xfrm>
          <a:prstGeom prst="rect">
            <a:avLst/>
          </a:prstGeom>
          <a:noFill/>
        </p:spPr>
        <p:txBody>
          <a:bodyPr wrap="square" rtlCol="0">
            <a:spAutoFit/>
          </a:bodyPr>
          <a:lstStyle/>
          <a:p>
            <a:r>
              <a:rPr lang="es-ES" sz="2800" b="1" dirty="0">
                <a:solidFill>
                  <a:srgbClr val="EAB94E"/>
                </a:solidFill>
                <a:latin typeface="Helvetica Light"/>
                <a:cs typeface="Helvetica Light"/>
              </a:rPr>
              <a:t>Actividad 1 : </a:t>
            </a:r>
          </a:p>
          <a:p>
            <a:endParaRPr lang="es-ES" sz="2800" b="1" dirty="0">
              <a:solidFill>
                <a:srgbClr val="EAB94E"/>
              </a:solidFill>
              <a:latin typeface="Helvetica Light"/>
              <a:cs typeface="Helvetica Light"/>
            </a:endParaRPr>
          </a:p>
          <a:p>
            <a:pPr marL="457200" indent="-457200">
              <a:buFont typeface="Wingdings" panose="05000000000000000000" pitchFamily="2" charset="2"/>
              <a:buChar char="§"/>
            </a:pPr>
            <a:r>
              <a:rPr lang="es-ES" sz="2800" dirty="0">
                <a:solidFill>
                  <a:srgbClr val="EAB94E"/>
                </a:solidFill>
                <a:latin typeface="Helvetica Light"/>
                <a:cs typeface="Helvetica Light"/>
              </a:rPr>
              <a:t>¿Qué le aconsejan hacer a Marcos? </a:t>
            </a:r>
          </a:p>
          <a:p>
            <a:endParaRPr lang="es-ES" sz="2800" dirty="0">
              <a:solidFill>
                <a:srgbClr val="EAB94E"/>
              </a:solidFill>
              <a:latin typeface="Helvetica Light"/>
              <a:cs typeface="Helvetica Light"/>
            </a:endParaRPr>
          </a:p>
          <a:p>
            <a:pPr marL="457200" indent="-457200">
              <a:buFont typeface="Wingdings" panose="05000000000000000000" pitchFamily="2" charset="2"/>
              <a:buChar char="§"/>
            </a:pPr>
            <a:r>
              <a:rPr lang="es-ES" sz="2800" dirty="0">
                <a:solidFill>
                  <a:srgbClr val="EAB94E"/>
                </a:solidFill>
                <a:latin typeface="Helvetica Light"/>
                <a:cs typeface="Helvetica Light"/>
              </a:rPr>
              <a:t>¿Por qué?</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54</a:t>
            </a:fld>
            <a:endParaRPr lang="es-ES"/>
          </a:p>
        </p:txBody>
      </p:sp>
    </p:spTree>
    <p:extLst>
      <p:ext uri="{BB962C8B-B14F-4D97-AF65-F5344CB8AC3E}">
        <p14:creationId xmlns:p14="http://schemas.microsoft.com/office/powerpoint/2010/main" val="2991153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272C22C-0B60-D945-AA74-1F0C44F842C5}" type="slidenum">
              <a:rPr lang="es-ES" smtClean="0"/>
              <a:t>55</a:t>
            </a:fld>
            <a:endParaRPr lang="es-ES"/>
          </a:p>
        </p:txBody>
      </p:sp>
      <p:sp>
        <p:nvSpPr>
          <p:cNvPr id="5" name="CuadroTexto 4"/>
          <p:cNvSpPr txBox="1"/>
          <p:nvPr/>
        </p:nvSpPr>
        <p:spPr>
          <a:xfrm>
            <a:off x="-341027" y="991459"/>
            <a:ext cx="9485027" cy="584775"/>
          </a:xfrm>
          <a:prstGeom prst="rect">
            <a:avLst/>
          </a:prstGeom>
          <a:noFill/>
        </p:spPr>
        <p:txBody>
          <a:bodyPr wrap="square" rtlCol="0">
            <a:spAutoFit/>
          </a:bodyPr>
          <a:lstStyle/>
          <a:p>
            <a:pPr algn="ctr" defTabSz="457200"/>
            <a:r>
              <a:rPr lang="es-CO" sz="3200" b="1" dirty="0" smtClean="0">
                <a:solidFill>
                  <a:srgbClr val="EAB94E"/>
                </a:solidFill>
                <a:latin typeface="Helvetica"/>
                <a:cs typeface="Helvetica"/>
              </a:rPr>
              <a:t>¿Cuál es la diferencia entre ahorro y crédito</a:t>
            </a:r>
            <a:endParaRPr lang="es-CO" sz="1200" b="1" dirty="0">
              <a:solidFill>
                <a:srgbClr val="EAB94E"/>
              </a:solidFill>
              <a:latin typeface="Helvetica"/>
              <a:cs typeface="Helvetica"/>
            </a:endParaRPr>
          </a:p>
        </p:txBody>
      </p:sp>
      <p:sp>
        <p:nvSpPr>
          <p:cNvPr id="7" name="Rectángulo 6"/>
          <p:cNvSpPr/>
          <p:nvPr/>
        </p:nvSpPr>
        <p:spPr>
          <a:xfrm>
            <a:off x="457200" y="1749078"/>
            <a:ext cx="8181173" cy="1200329"/>
          </a:xfrm>
          <a:prstGeom prst="rect">
            <a:avLst/>
          </a:prstGeom>
        </p:spPr>
        <p:txBody>
          <a:bodyPr wrap="square">
            <a:spAutoFit/>
          </a:bodyPr>
          <a:lstStyle/>
          <a:p>
            <a:pPr lvl="0"/>
            <a:r>
              <a:rPr lang="es-ES" b="1" dirty="0">
                <a:solidFill>
                  <a:srgbClr val="F1AB32"/>
                </a:solidFill>
                <a:latin typeface="Helvetica" charset="-52"/>
                <a:ea typeface="Helvetica" charset="-52"/>
                <a:cs typeface="Helvetica" charset="-52"/>
              </a:rPr>
              <a:t>Ahorro</a:t>
            </a:r>
            <a:r>
              <a:rPr lang="es-ES" dirty="0">
                <a:solidFill>
                  <a:srgbClr val="0B2D39"/>
                </a:solidFill>
                <a:latin typeface="Helvetica" charset="-52"/>
                <a:ea typeface="Helvetica" charset="-52"/>
                <a:cs typeface="Helvetica" charset="-52"/>
              </a:rPr>
              <a:t>: no usar algo que tengo hoy para utilizarlo en el futuro.</a:t>
            </a:r>
          </a:p>
          <a:p>
            <a:pPr lvl="0" algn="ctr"/>
            <a:endParaRPr lang="es-ES" b="1" dirty="0" smtClean="0">
              <a:solidFill>
                <a:srgbClr val="F1AB32"/>
              </a:solidFill>
              <a:latin typeface="Helvetica" charset="-52"/>
              <a:ea typeface="Helvetica" charset="-52"/>
              <a:cs typeface="Helvetica" charset="-52"/>
            </a:endParaRPr>
          </a:p>
          <a:p>
            <a:pPr lvl="0"/>
            <a:r>
              <a:rPr lang="es-ES" b="1" dirty="0" smtClean="0">
                <a:solidFill>
                  <a:srgbClr val="F1AB32"/>
                </a:solidFill>
                <a:latin typeface="Helvetica" charset="-52"/>
                <a:ea typeface="Helvetica" charset="-52"/>
                <a:cs typeface="Helvetica" charset="-52"/>
              </a:rPr>
              <a:t>Crédito</a:t>
            </a:r>
            <a:r>
              <a:rPr lang="es-ES" dirty="0">
                <a:solidFill>
                  <a:srgbClr val="0B2D39"/>
                </a:solidFill>
                <a:latin typeface="Helvetica" charset="-52"/>
                <a:ea typeface="Helvetica" charset="-52"/>
                <a:cs typeface="Helvetica" charset="-52"/>
              </a:rPr>
              <a:t>: usar hoy el dinero que voy a ganar en el futuro.</a:t>
            </a:r>
          </a:p>
          <a:p>
            <a:pPr lvl="0"/>
            <a:endParaRPr lang="es-ES" dirty="0">
              <a:solidFill>
                <a:srgbClr val="0B2D39"/>
              </a:solidFill>
              <a:latin typeface="Helvetica" charset="-52"/>
              <a:ea typeface="Helvetica" charset="-52"/>
              <a:cs typeface="Helvetica" charset="-52"/>
            </a:endParaRPr>
          </a:p>
        </p:txBody>
      </p:sp>
      <p:sp>
        <p:nvSpPr>
          <p:cNvPr id="8" name="CuadroTexto 7"/>
          <p:cNvSpPr txBox="1"/>
          <p:nvPr/>
        </p:nvSpPr>
        <p:spPr>
          <a:xfrm>
            <a:off x="67746" y="2657019"/>
            <a:ext cx="9247703" cy="584775"/>
          </a:xfrm>
          <a:prstGeom prst="rect">
            <a:avLst/>
          </a:prstGeom>
          <a:noFill/>
        </p:spPr>
        <p:txBody>
          <a:bodyPr wrap="square" rtlCol="0">
            <a:spAutoFit/>
          </a:bodyPr>
          <a:lstStyle/>
          <a:p>
            <a:pPr defTabSz="457200"/>
            <a:r>
              <a:rPr lang="es-CO" sz="3200" b="1" dirty="0" smtClean="0">
                <a:solidFill>
                  <a:srgbClr val="EAB94E"/>
                </a:solidFill>
                <a:latin typeface="Helvetica"/>
                <a:cs typeface="Helvetica"/>
              </a:rPr>
              <a:t>Cuando se está interesado en un crédito…..</a:t>
            </a:r>
            <a:endParaRPr lang="es-CO" sz="3200" b="1" dirty="0">
              <a:solidFill>
                <a:srgbClr val="EAB94E"/>
              </a:solidFill>
              <a:latin typeface="Helvetica"/>
              <a:cs typeface="Helvetica"/>
            </a:endParaRPr>
          </a:p>
        </p:txBody>
      </p:sp>
      <p:sp>
        <p:nvSpPr>
          <p:cNvPr id="9" name="Rectángulo 8"/>
          <p:cNvSpPr/>
          <p:nvPr/>
        </p:nvSpPr>
        <p:spPr>
          <a:xfrm>
            <a:off x="242348" y="3353996"/>
            <a:ext cx="8318275" cy="2308324"/>
          </a:xfrm>
          <a:prstGeom prst="rect">
            <a:avLst/>
          </a:prstGeom>
        </p:spPr>
        <p:txBody>
          <a:bodyPr wrap="square">
            <a:spAutoFit/>
          </a:bodyPr>
          <a:lstStyle/>
          <a:p>
            <a:pPr lvl="0" algn="just"/>
            <a:r>
              <a:rPr lang="es-ES" b="1" dirty="0" smtClean="0">
                <a:solidFill>
                  <a:srgbClr val="F1AB32"/>
                </a:solidFill>
                <a:latin typeface="Helvetica" charset="-52"/>
                <a:ea typeface="Helvetica" charset="-52"/>
                <a:cs typeface="Helvetica" charset="-52"/>
              </a:rPr>
              <a:t>Se recomienda responder dos preguntas:</a:t>
            </a:r>
          </a:p>
          <a:p>
            <a:pPr lvl="0" algn="just"/>
            <a:endParaRPr lang="es-ES" b="1" dirty="0">
              <a:solidFill>
                <a:srgbClr val="F1AB32"/>
              </a:solidFill>
              <a:latin typeface="Helvetica" charset="-52"/>
              <a:ea typeface="Helvetica" charset="-52"/>
              <a:cs typeface="Helvetica" charset="-52"/>
            </a:endParaRPr>
          </a:p>
          <a:p>
            <a:pPr marL="342900" lvl="0" indent="-342900">
              <a:buAutoNum type="arabicPeriod"/>
            </a:pPr>
            <a:r>
              <a:rPr lang="es-ES" dirty="0" smtClean="0">
                <a:latin typeface="Helvetica" charset="-52"/>
                <a:ea typeface="Helvetica" charset="-52"/>
                <a:cs typeface="Helvetica" charset="-52"/>
              </a:rPr>
              <a:t>¿El bien o servicio que se va adquirir con esta deuda mejorará su calidad de vida?</a:t>
            </a:r>
          </a:p>
          <a:p>
            <a:pPr marL="342900" lvl="0" indent="-342900">
              <a:buAutoNum type="arabicPeriod"/>
            </a:pPr>
            <a:r>
              <a:rPr lang="es-ES" dirty="0" smtClean="0">
                <a:latin typeface="Helvetica" charset="-52"/>
                <a:ea typeface="Helvetica" charset="-52"/>
                <a:cs typeface="Helvetica" charset="-52"/>
              </a:rPr>
              <a:t>¿Es mejor cumplir con la meta usando la capacidad de ahorro o la capacidad de pago?</a:t>
            </a:r>
          </a:p>
          <a:p>
            <a:pPr lvl="0" algn="just"/>
            <a:endParaRPr lang="es-ES" b="1" dirty="0">
              <a:solidFill>
                <a:srgbClr val="F1AB32"/>
              </a:solidFill>
              <a:latin typeface="Helvetica" charset="-52"/>
              <a:ea typeface="Helvetica" charset="-52"/>
              <a:cs typeface="Helvetica" charset="-52"/>
            </a:endParaRPr>
          </a:p>
          <a:p>
            <a:pPr lvl="0" algn="just"/>
            <a:endParaRPr lang="es-ES" b="1" dirty="0">
              <a:solidFill>
                <a:srgbClr val="F1AB32"/>
              </a:solidFill>
              <a:latin typeface="Helvetica" charset="-52"/>
              <a:ea typeface="Helvetica" charset="-52"/>
              <a:cs typeface="Helvetica" charset="-52"/>
            </a:endParaRPr>
          </a:p>
        </p:txBody>
      </p:sp>
      <p:sp>
        <p:nvSpPr>
          <p:cNvPr id="10" name="CuadroTexto 9"/>
          <p:cNvSpPr txBox="1"/>
          <p:nvPr/>
        </p:nvSpPr>
        <p:spPr>
          <a:xfrm>
            <a:off x="457200" y="5210315"/>
            <a:ext cx="7108673" cy="584775"/>
          </a:xfrm>
          <a:prstGeom prst="rect">
            <a:avLst/>
          </a:prstGeom>
          <a:noFill/>
        </p:spPr>
        <p:txBody>
          <a:bodyPr wrap="square" rtlCol="0">
            <a:spAutoFit/>
          </a:bodyPr>
          <a:lstStyle/>
          <a:p>
            <a:pPr defTabSz="457200"/>
            <a:r>
              <a:rPr lang="es-CO" sz="1600" b="1" dirty="0" smtClean="0">
                <a:solidFill>
                  <a:schemeClr val="accent6">
                    <a:lumMod val="75000"/>
                  </a:schemeClr>
                </a:solidFill>
                <a:latin typeface="Helvetica"/>
                <a:cs typeface="Helvetica"/>
              </a:rPr>
              <a:t>Capacidad de pago </a:t>
            </a:r>
            <a:r>
              <a:rPr lang="es-CO" sz="1600" dirty="0" smtClean="0">
                <a:latin typeface="Helvetica"/>
                <a:cs typeface="Helvetica"/>
              </a:rPr>
              <a:t>= ingresos – (ahorro + gastos fijos + gastos variables)</a:t>
            </a:r>
          </a:p>
          <a:p>
            <a:pPr defTabSz="457200"/>
            <a:r>
              <a:rPr lang="es-CO" sz="1600" b="1" dirty="0" smtClean="0">
                <a:solidFill>
                  <a:schemeClr val="accent6">
                    <a:lumMod val="75000"/>
                  </a:schemeClr>
                </a:solidFill>
                <a:latin typeface="Helvetica"/>
                <a:cs typeface="Helvetica"/>
              </a:rPr>
              <a:t>Capacidad de ahorro </a:t>
            </a:r>
            <a:r>
              <a:rPr lang="es-CO" sz="1600" dirty="0" smtClean="0">
                <a:latin typeface="Helvetica"/>
                <a:cs typeface="Helvetica"/>
              </a:rPr>
              <a:t>= (capacidad de pago + ahorro)</a:t>
            </a:r>
            <a:endParaRPr lang="es-CO" sz="1600" dirty="0">
              <a:latin typeface="Helvetica"/>
              <a:cs typeface="Helvetica"/>
            </a:endParaRPr>
          </a:p>
        </p:txBody>
      </p:sp>
    </p:spTree>
    <p:extLst>
      <p:ext uri="{BB962C8B-B14F-4D97-AF65-F5344CB8AC3E}">
        <p14:creationId xmlns:p14="http://schemas.microsoft.com/office/powerpoint/2010/main" val="1920726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276850" y="546009"/>
            <a:ext cx="3578298" cy="1815882"/>
          </a:xfrm>
          <a:prstGeom prst="rect">
            <a:avLst/>
          </a:prstGeom>
          <a:noFill/>
        </p:spPr>
        <p:txBody>
          <a:bodyPr wrap="square" rtlCol="0">
            <a:spAutoFit/>
          </a:bodyPr>
          <a:lstStyle/>
          <a:p>
            <a:r>
              <a:rPr lang="es-ES" sz="2800" b="1" dirty="0">
                <a:solidFill>
                  <a:srgbClr val="EAB94E"/>
                </a:solidFill>
                <a:latin typeface="Helvetica Light"/>
                <a:cs typeface="Helvetica Light"/>
              </a:rPr>
              <a:t>Actividad 2 : </a:t>
            </a:r>
            <a:endParaRPr lang="es-ES" sz="2800" b="1" dirty="0" smtClean="0">
              <a:solidFill>
                <a:srgbClr val="EAB94E"/>
              </a:solidFill>
              <a:latin typeface="Helvetica Light"/>
              <a:cs typeface="Helvetica Light"/>
            </a:endParaRPr>
          </a:p>
          <a:p>
            <a:endParaRPr lang="es-ES" sz="2800" dirty="0" smtClean="0">
              <a:solidFill>
                <a:srgbClr val="EAB94E"/>
              </a:solidFill>
              <a:latin typeface="Helvetica Light"/>
              <a:cs typeface="Helvetica Light"/>
            </a:endParaRPr>
          </a:p>
          <a:p>
            <a:r>
              <a:rPr lang="es-ES" sz="2800" dirty="0" smtClean="0">
                <a:solidFill>
                  <a:srgbClr val="EAB94E"/>
                </a:solidFill>
                <a:latin typeface="Helvetica Light"/>
                <a:cs typeface="Helvetica Light"/>
              </a:rPr>
              <a:t>La </a:t>
            </a:r>
            <a:r>
              <a:rPr lang="es-ES" sz="2800" dirty="0">
                <a:solidFill>
                  <a:srgbClr val="EAB94E"/>
                </a:solidFill>
                <a:latin typeface="Helvetica Light"/>
                <a:cs typeface="Helvetica Light"/>
              </a:rPr>
              <a:t>situación de </a:t>
            </a:r>
            <a:r>
              <a:rPr lang="es-ES" sz="2800" dirty="0" smtClean="0">
                <a:solidFill>
                  <a:srgbClr val="EAB94E"/>
                </a:solidFill>
                <a:latin typeface="Helvetica Light"/>
                <a:cs typeface="Helvetica Light"/>
              </a:rPr>
              <a:t>Marcos</a:t>
            </a:r>
            <a:endParaRPr lang="es-ES" sz="2800" dirty="0">
              <a:solidFill>
                <a:srgbClr val="EAB94E"/>
              </a:solidFill>
              <a:latin typeface="Helvetica Light"/>
              <a:cs typeface="Helvetica Light"/>
            </a:endParaRP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56</a:t>
            </a:fld>
            <a:endParaRPr lang="es-ES"/>
          </a:p>
        </p:txBody>
      </p:sp>
    </p:spTree>
    <p:extLst>
      <p:ext uri="{BB962C8B-B14F-4D97-AF65-F5344CB8AC3E}">
        <p14:creationId xmlns:p14="http://schemas.microsoft.com/office/powerpoint/2010/main" val="2860126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913191" y="305685"/>
            <a:ext cx="825867" cy="276999"/>
          </a:xfrm>
          <a:prstGeom prst="rect">
            <a:avLst/>
          </a:prstGeom>
          <a:noFill/>
        </p:spPr>
        <p:txBody>
          <a:bodyPr wrap="none" rtlCol="0">
            <a:spAutoFit/>
          </a:bodyPr>
          <a:lstStyle/>
          <a:p>
            <a:r>
              <a:rPr lang="es-ES" sz="1200" b="1" dirty="0">
                <a:solidFill>
                  <a:schemeClr val="bg1"/>
                </a:solidFill>
                <a:latin typeface="Helvetica"/>
                <a:cs typeface="Helvetica"/>
              </a:rPr>
              <a:t>Ingresos</a:t>
            </a:r>
          </a:p>
        </p:txBody>
      </p:sp>
      <p:sp>
        <p:nvSpPr>
          <p:cNvPr id="5" name="CuadroTexto 4"/>
          <p:cNvSpPr txBox="1"/>
          <p:nvPr/>
        </p:nvSpPr>
        <p:spPr>
          <a:xfrm>
            <a:off x="3165366" y="314563"/>
            <a:ext cx="586620" cy="276999"/>
          </a:xfrm>
          <a:prstGeom prst="rect">
            <a:avLst/>
          </a:prstGeom>
          <a:noFill/>
        </p:spPr>
        <p:txBody>
          <a:bodyPr wrap="none" rtlCol="0">
            <a:spAutoFit/>
          </a:bodyPr>
          <a:lstStyle/>
          <a:p>
            <a:r>
              <a:rPr lang="es-ES" sz="1200" dirty="0">
                <a:solidFill>
                  <a:schemeClr val="bg1"/>
                </a:solidFill>
                <a:latin typeface="Helvetica Light"/>
                <a:cs typeface="Helvetica Light"/>
              </a:rPr>
              <a:t>Enero</a:t>
            </a:r>
          </a:p>
        </p:txBody>
      </p:sp>
      <p:sp>
        <p:nvSpPr>
          <p:cNvPr id="6" name="CuadroTexto 5"/>
          <p:cNvSpPr txBox="1"/>
          <p:nvPr/>
        </p:nvSpPr>
        <p:spPr>
          <a:xfrm>
            <a:off x="914317" y="611633"/>
            <a:ext cx="1050288" cy="253916"/>
          </a:xfrm>
          <a:prstGeom prst="rect">
            <a:avLst/>
          </a:prstGeom>
          <a:noFill/>
        </p:spPr>
        <p:txBody>
          <a:bodyPr wrap="none" rtlCol="0">
            <a:spAutoFit/>
          </a:bodyPr>
          <a:lstStyle/>
          <a:p>
            <a:r>
              <a:rPr lang="es-ES" sz="1050" dirty="0">
                <a:solidFill>
                  <a:srgbClr val="0B2D39"/>
                </a:solidFill>
                <a:latin typeface="Helvetica Light"/>
                <a:cs typeface="Helvetica Light"/>
              </a:rPr>
              <a:t>Sueldo mensual</a:t>
            </a:r>
          </a:p>
        </p:txBody>
      </p:sp>
      <p:sp>
        <p:nvSpPr>
          <p:cNvPr id="7" name="CuadroTexto 6"/>
          <p:cNvSpPr txBox="1"/>
          <p:nvPr/>
        </p:nvSpPr>
        <p:spPr>
          <a:xfrm>
            <a:off x="3065697" y="611633"/>
            <a:ext cx="700833" cy="253916"/>
          </a:xfrm>
          <a:prstGeom prst="rect">
            <a:avLst/>
          </a:prstGeom>
          <a:noFill/>
        </p:spPr>
        <p:txBody>
          <a:bodyPr wrap="none" rtlCol="0">
            <a:spAutoFit/>
          </a:bodyPr>
          <a:lstStyle/>
          <a:p>
            <a:r>
              <a:rPr lang="es-ES" sz="1050" dirty="0">
                <a:solidFill>
                  <a:srgbClr val="0B2D39"/>
                </a:solidFill>
                <a:latin typeface="Helvetica Light"/>
                <a:cs typeface="Helvetica Light"/>
              </a:rPr>
              <a:t>$850.000</a:t>
            </a:r>
          </a:p>
        </p:txBody>
      </p:sp>
      <p:sp>
        <p:nvSpPr>
          <p:cNvPr id="10" name="CuadroTexto 9"/>
          <p:cNvSpPr txBox="1"/>
          <p:nvPr/>
        </p:nvSpPr>
        <p:spPr>
          <a:xfrm>
            <a:off x="914317" y="964628"/>
            <a:ext cx="1316802" cy="253916"/>
          </a:xfrm>
          <a:prstGeom prst="rect">
            <a:avLst/>
          </a:prstGeom>
          <a:noFill/>
        </p:spPr>
        <p:txBody>
          <a:bodyPr wrap="none" rtlCol="0">
            <a:spAutoFit/>
          </a:bodyPr>
          <a:lstStyle/>
          <a:p>
            <a:r>
              <a:rPr lang="es-ES" sz="1050" b="1" dirty="0">
                <a:solidFill>
                  <a:srgbClr val="0B2D39"/>
                </a:solidFill>
                <a:latin typeface="Helvetica"/>
                <a:cs typeface="Helvetica"/>
              </a:rPr>
              <a:t>Total de ingresos</a:t>
            </a:r>
          </a:p>
        </p:txBody>
      </p:sp>
      <p:sp>
        <p:nvSpPr>
          <p:cNvPr id="11" name="CuadroTexto 10"/>
          <p:cNvSpPr txBox="1"/>
          <p:nvPr/>
        </p:nvSpPr>
        <p:spPr>
          <a:xfrm>
            <a:off x="3065697" y="964628"/>
            <a:ext cx="748923" cy="253916"/>
          </a:xfrm>
          <a:prstGeom prst="rect">
            <a:avLst/>
          </a:prstGeom>
          <a:noFill/>
        </p:spPr>
        <p:txBody>
          <a:bodyPr wrap="none" rtlCol="0">
            <a:spAutoFit/>
          </a:bodyPr>
          <a:lstStyle/>
          <a:p>
            <a:r>
              <a:rPr lang="es-ES" sz="1050" b="1" dirty="0">
                <a:solidFill>
                  <a:srgbClr val="0B2D39"/>
                </a:solidFill>
                <a:latin typeface="Helvetica" panose="020B0604020202020204" pitchFamily="2" charset="0"/>
                <a:cs typeface="Helvetica Light"/>
              </a:rPr>
              <a:t>$850.000</a:t>
            </a:r>
          </a:p>
        </p:txBody>
      </p:sp>
      <p:sp>
        <p:nvSpPr>
          <p:cNvPr id="12" name="CuadroTexto 11"/>
          <p:cNvSpPr txBox="1"/>
          <p:nvPr/>
        </p:nvSpPr>
        <p:spPr>
          <a:xfrm>
            <a:off x="898062" y="1728620"/>
            <a:ext cx="2666114" cy="1077218"/>
          </a:xfrm>
          <a:prstGeom prst="rect">
            <a:avLst/>
          </a:prstGeom>
          <a:noFill/>
        </p:spPr>
        <p:txBody>
          <a:bodyPr wrap="none" rtlCol="0">
            <a:spAutoFit/>
          </a:bodyPr>
          <a:lstStyle/>
          <a:p>
            <a:r>
              <a:rPr lang="es-CO" sz="3200" b="1" dirty="0">
                <a:solidFill>
                  <a:srgbClr val="EAB94E"/>
                </a:solidFill>
                <a:latin typeface="Helvetica"/>
                <a:ea typeface="Calibri" panose="020F0502020204030204" pitchFamily="34" charset="0"/>
                <a:cs typeface="Helvetica"/>
              </a:rPr>
              <a:t>Presupuesto</a:t>
            </a:r>
          </a:p>
          <a:p>
            <a:r>
              <a:rPr lang="es-ES" sz="3200" b="1" dirty="0">
                <a:solidFill>
                  <a:srgbClr val="EAB94E"/>
                </a:solidFill>
                <a:latin typeface="Helvetica"/>
                <a:ea typeface="Calibri" panose="020F0502020204030204" pitchFamily="34" charset="0"/>
                <a:cs typeface="Helvetica"/>
              </a:rPr>
              <a:t>de</a:t>
            </a:r>
            <a:r>
              <a:rPr lang="es-CO" sz="3200" b="1" dirty="0">
                <a:solidFill>
                  <a:srgbClr val="EAB94E"/>
                </a:solidFill>
                <a:latin typeface="Helvetica"/>
                <a:ea typeface="Calibri" panose="020F0502020204030204" pitchFamily="34" charset="0"/>
                <a:cs typeface="Helvetica"/>
              </a:rPr>
              <a:t> </a:t>
            </a:r>
            <a:r>
              <a:rPr lang="es-ES" sz="3200" b="1" dirty="0">
                <a:solidFill>
                  <a:srgbClr val="EAB94E"/>
                </a:solidFill>
                <a:latin typeface="Helvetica"/>
                <a:ea typeface="Calibri" panose="020F0502020204030204" pitchFamily="34" charset="0"/>
                <a:cs typeface="Helvetica"/>
              </a:rPr>
              <a:t>M</a:t>
            </a:r>
            <a:r>
              <a:rPr lang="es-CO" sz="3200" b="1" dirty="0" smtClean="0">
                <a:solidFill>
                  <a:srgbClr val="EAB94E"/>
                </a:solidFill>
                <a:latin typeface="Helvetica"/>
                <a:ea typeface="Calibri" panose="020F0502020204030204" pitchFamily="34" charset="0"/>
                <a:cs typeface="Helvetica"/>
              </a:rPr>
              <a:t>arcos</a:t>
            </a:r>
            <a:endParaRPr lang="es-CO" sz="3200" b="1" dirty="0">
              <a:solidFill>
                <a:srgbClr val="EAB94E"/>
              </a:solidFill>
              <a:latin typeface="Helvetica"/>
              <a:ea typeface="Calibri" panose="020F0502020204030204" pitchFamily="34" charset="0"/>
              <a:cs typeface="Helvetica"/>
            </a:endParaRPr>
          </a:p>
        </p:txBody>
      </p:sp>
      <p:sp>
        <p:nvSpPr>
          <p:cNvPr id="13" name="CuadroTexto 12"/>
          <p:cNvSpPr txBox="1"/>
          <p:nvPr/>
        </p:nvSpPr>
        <p:spPr>
          <a:xfrm>
            <a:off x="5014675" y="305685"/>
            <a:ext cx="1109599" cy="276999"/>
          </a:xfrm>
          <a:prstGeom prst="rect">
            <a:avLst/>
          </a:prstGeom>
          <a:noFill/>
        </p:spPr>
        <p:txBody>
          <a:bodyPr wrap="none" rtlCol="0">
            <a:spAutoFit/>
          </a:bodyPr>
          <a:lstStyle/>
          <a:p>
            <a:r>
              <a:rPr lang="es-ES" sz="1200" b="1" dirty="0">
                <a:solidFill>
                  <a:schemeClr val="bg1"/>
                </a:solidFill>
                <a:latin typeface="Helvetica"/>
                <a:cs typeface="Helvetica"/>
              </a:rPr>
              <a:t>Gastos Fijos</a:t>
            </a:r>
          </a:p>
        </p:txBody>
      </p:sp>
      <p:sp>
        <p:nvSpPr>
          <p:cNvPr id="14" name="CuadroTexto 13"/>
          <p:cNvSpPr txBox="1"/>
          <p:nvPr/>
        </p:nvSpPr>
        <p:spPr>
          <a:xfrm>
            <a:off x="7169195" y="314563"/>
            <a:ext cx="586620" cy="276999"/>
          </a:xfrm>
          <a:prstGeom prst="rect">
            <a:avLst/>
          </a:prstGeom>
          <a:noFill/>
        </p:spPr>
        <p:txBody>
          <a:bodyPr wrap="none" rtlCol="0">
            <a:spAutoFit/>
          </a:bodyPr>
          <a:lstStyle/>
          <a:p>
            <a:r>
              <a:rPr lang="es-ES" sz="1200" dirty="0">
                <a:solidFill>
                  <a:schemeClr val="bg1"/>
                </a:solidFill>
                <a:latin typeface="Helvetica Light"/>
                <a:cs typeface="Helvetica Light"/>
              </a:rPr>
              <a:t>Enero</a:t>
            </a:r>
          </a:p>
        </p:txBody>
      </p:sp>
      <p:sp>
        <p:nvSpPr>
          <p:cNvPr id="15" name="CuadroTexto 14"/>
          <p:cNvSpPr txBox="1"/>
          <p:nvPr/>
        </p:nvSpPr>
        <p:spPr>
          <a:xfrm>
            <a:off x="5036769" y="611633"/>
            <a:ext cx="665567" cy="253916"/>
          </a:xfrm>
          <a:prstGeom prst="rect">
            <a:avLst/>
          </a:prstGeom>
          <a:noFill/>
        </p:spPr>
        <p:txBody>
          <a:bodyPr wrap="none" rtlCol="0">
            <a:spAutoFit/>
          </a:bodyPr>
          <a:lstStyle/>
          <a:p>
            <a:r>
              <a:rPr lang="es-ES" sz="1050" dirty="0">
                <a:solidFill>
                  <a:srgbClr val="0B2D39"/>
                </a:solidFill>
                <a:latin typeface="Helvetica Light"/>
                <a:cs typeface="Helvetica Light"/>
              </a:rPr>
              <a:t>Arriendo</a:t>
            </a:r>
          </a:p>
        </p:txBody>
      </p:sp>
      <p:sp>
        <p:nvSpPr>
          <p:cNvPr id="16" name="CuadroTexto 15"/>
          <p:cNvSpPr txBox="1"/>
          <p:nvPr/>
        </p:nvSpPr>
        <p:spPr>
          <a:xfrm>
            <a:off x="7099372" y="611633"/>
            <a:ext cx="700833" cy="253916"/>
          </a:xfrm>
          <a:prstGeom prst="rect">
            <a:avLst/>
          </a:prstGeom>
          <a:noFill/>
        </p:spPr>
        <p:txBody>
          <a:bodyPr wrap="none" rtlCol="0">
            <a:spAutoFit/>
          </a:bodyPr>
          <a:lstStyle/>
          <a:p>
            <a:r>
              <a:rPr lang="es-ES" sz="1050" dirty="0">
                <a:solidFill>
                  <a:srgbClr val="0B2D39"/>
                </a:solidFill>
                <a:latin typeface="Helvetica Light"/>
                <a:cs typeface="Helvetica Light"/>
              </a:rPr>
              <a:t>$410.000</a:t>
            </a:r>
          </a:p>
        </p:txBody>
      </p:sp>
      <p:sp>
        <p:nvSpPr>
          <p:cNvPr id="17" name="CuadroTexto 16"/>
          <p:cNvSpPr txBox="1"/>
          <p:nvPr/>
        </p:nvSpPr>
        <p:spPr>
          <a:xfrm>
            <a:off x="5036769" y="964628"/>
            <a:ext cx="461986" cy="253916"/>
          </a:xfrm>
          <a:prstGeom prst="rect">
            <a:avLst/>
          </a:prstGeom>
          <a:noFill/>
        </p:spPr>
        <p:txBody>
          <a:bodyPr wrap="none" rtlCol="0">
            <a:spAutoFit/>
          </a:bodyPr>
          <a:lstStyle/>
          <a:p>
            <a:r>
              <a:rPr lang="es-ES" sz="1050" dirty="0">
                <a:solidFill>
                  <a:srgbClr val="0B2D39"/>
                </a:solidFill>
                <a:latin typeface="Helvetica Light"/>
                <a:cs typeface="Helvetica Light"/>
              </a:rPr>
              <a:t>Agua</a:t>
            </a:r>
          </a:p>
        </p:txBody>
      </p:sp>
      <p:sp>
        <p:nvSpPr>
          <p:cNvPr id="18" name="CuadroTexto 17"/>
          <p:cNvSpPr txBox="1"/>
          <p:nvPr/>
        </p:nvSpPr>
        <p:spPr>
          <a:xfrm>
            <a:off x="7099372" y="964628"/>
            <a:ext cx="631904" cy="253916"/>
          </a:xfrm>
          <a:prstGeom prst="rect">
            <a:avLst/>
          </a:prstGeom>
          <a:noFill/>
        </p:spPr>
        <p:txBody>
          <a:bodyPr wrap="none" rtlCol="0">
            <a:spAutoFit/>
          </a:bodyPr>
          <a:lstStyle/>
          <a:p>
            <a:r>
              <a:rPr lang="es-ES" sz="1050" dirty="0">
                <a:solidFill>
                  <a:srgbClr val="0B2D39"/>
                </a:solidFill>
                <a:latin typeface="Helvetica Light"/>
                <a:cs typeface="Helvetica Light"/>
              </a:rPr>
              <a:t>$21.500</a:t>
            </a:r>
          </a:p>
        </p:txBody>
      </p:sp>
      <p:sp>
        <p:nvSpPr>
          <p:cNvPr id="19" name="CuadroTexto 18"/>
          <p:cNvSpPr txBox="1"/>
          <p:nvPr/>
        </p:nvSpPr>
        <p:spPr>
          <a:xfrm>
            <a:off x="5036769" y="1317623"/>
            <a:ext cx="364202" cy="253916"/>
          </a:xfrm>
          <a:prstGeom prst="rect">
            <a:avLst/>
          </a:prstGeom>
          <a:noFill/>
        </p:spPr>
        <p:txBody>
          <a:bodyPr wrap="none" rtlCol="0">
            <a:spAutoFit/>
          </a:bodyPr>
          <a:lstStyle/>
          <a:p>
            <a:r>
              <a:rPr lang="es-ES" sz="1050" dirty="0">
                <a:solidFill>
                  <a:srgbClr val="0B2D39"/>
                </a:solidFill>
                <a:latin typeface="Helvetica Light"/>
                <a:cs typeface="Helvetica Light"/>
              </a:rPr>
              <a:t>Luz</a:t>
            </a:r>
          </a:p>
        </p:txBody>
      </p:sp>
      <p:sp>
        <p:nvSpPr>
          <p:cNvPr id="20" name="CuadroTexto 19"/>
          <p:cNvSpPr txBox="1"/>
          <p:nvPr/>
        </p:nvSpPr>
        <p:spPr>
          <a:xfrm>
            <a:off x="7099372" y="1317623"/>
            <a:ext cx="631904" cy="253916"/>
          </a:xfrm>
          <a:prstGeom prst="rect">
            <a:avLst/>
          </a:prstGeom>
          <a:noFill/>
        </p:spPr>
        <p:txBody>
          <a:bodyPr wrap="none" rtlCol="0">
            <a:spAutoFit/>
          </a:bodyPr>
          <a:lstStyle/>
          <a:p>
            <a:r>
              <a:rPr lang="es-ES" sz="1050" dirty="0">
                <a:solidFill>
                  <a:srgbClr val="0B2D39"/>
                </a:solidFill>
                <a:latin typeface="Helvetica Light"/>
                <a:cs typeface="Helvetica Light"/>
              </a:rPr>
              <a:t>$25.000</a:t>
            </a:r>
          </a:p>
        </p:txBody>
      </p:sp>
      <p:sp>
        <p:nvSpPr>
          <p:cNvPr id="21" name="CuadroTexto 20"/>
          <p:cNvSpPr txBox="1"/>
          <p:nvPr/>
        </p:nvSpPr>
        <p:spPr>
          <a:xfrm>
            <a:off x="5036769" y="1665468"/>
            <a:ext cx="386644" cy="253916"/>
          </a:xfrm>
          <a:prstGeom prst="rect">
            <a:avLst/>
          </a:prstGeom>
          <a:noFill/>
        </p:spPr>
        <p:txBody>
          <a:bodyPr wrap="none" rtlCol="0">
            <a:spAutoFit/>
          </a:bodyPr>
          <a:lstStyle/>
          <a:p>
            <a:r>
              <a:rPr lang="es-ES" sz="1050" dirty="0">
                <a:solidFill>
                  <a:srgbClr val="0B2D39"/>
                </a:solidFill>
                <a:latin typeface="Helvetica Light"/>
                <a:cs typeface="Helvetica Light"/>
              </a:rPr>
              <a:t>Gas</a:t>
            </a:r>
          </a:p>
        </p:txBody>
      </p:sp>
      <p:sp>
        <p:nvSpPr>
          <p:cNvPr id="22" name="CuadroTexto 21"/>
          <p:cNvSpPr txBox="1"/>
          <p:nvPr/>
        </p:nvSpPr>
        <p:spPr>
          <a:xfrm>
            <a:off x="7099372" y="1665468"/>
            <a:ext cx="631904" cy="253916"/>
          </a:xfrm>
          <a:prstGeom prst="rect">
            <a:avLst/>
          </a:prstGeom>
          <a:noFill/>
        </p:spPr>
        <p:txBody>
          <a:bodyPr wrap="none" rtlCol="0">
            <a:spAutoFit/>
          </a:bodyPr>
          <a:lstStyle/>
          <a:p>
            <a:r>
              <a:rPr lang="es-ES" sz="1050" dirty="0">
                <a:solidFill>
                  <a:srgbClr val="0B2D39"/>
                </a:solidFill>
                <a:latin typeface="Helvetica Light"/>
                <a:cs typeface="Helvetica Light"/>
              </a:rPr>
              <a:t>$20.000</a:t>
            </a:r>
          </a:p>
        </p:txBody>
      </p:sp>
      <p:sp>
        <p:nvSpPr>
          <p:cNvPr id="23" name="CuadroTexto 22"/>
          <p:cNvSpPr txBox="1"/>
          <p:nvPr/>
        </p:nvSpPr>
        <p:spPr>
          <a:xfrm>
            <a:off x="5036769" y="2013313"/>
            <a:ext cx="599844" cy="253916"/>
          </a:xfrm>
          <a:prstGeom prst="rect">
            <a:avLst/>
          </a:prstGeom>
          <a:noFill/>
        </p:spPr>
        <p:txBody>
          <a:bodyPr wrap="none" rtlCol="0">
            <a:spAutoFit/>
          </a:bodyPr>
          <a:lstStyle/>
          <a:p>
            <a:r>
              <a:rPr lang="es-ES" sz="1050" dirty="0">
                <a:solidFill>
                  <a:srgbClr val="0B2D39"/>
                </a:solidFill>
                <a:latin typeface="Helvetica Light"/>
                <a:cs typeface="Helvetica Light"/>
              </a:rPr>
              <a:t>Comida</a:t>
            </a:r>
          </a:p>
        </p:txBody>
      </p:sp>
      <p:sp>
        <p:nvSpPr>
          <p:cNvPr id="24" name="CuadroTexto 23"/>
          <p:cNvSpPr txBox="1"/>
          <p:nvPr/>
        </p:nvSpPr>
        <p:spPr>
          <a:xfrm>
            <a:off x="7099372" y="2013313"/>
            <a:ext cx="700833" cy="253916"/>
          </a:xfrm>
          <a:prstGeom prst="rect">
            <a:avLst/>
          </a:prstGeom>
          <a:noFill/>
        </p:spPr>
        <p:txBody>
          <a:bodyPr wrap="none" rtlCol="0">
            <a:spAutoFit/>
          </a:bodyPr>
          <a:lstStyle/>
          <a:p>
            <a:r>
              <a:rPr lang="es-ES" sz="1050" dirty="0">
                <a:solidFill>
                  <a:srgbClr val="0B2D39"/>
                </a:solidFill>
                <a:latin typeface="Helvetica Light"/>
                <a:cs typeface="Helvetica Light"/>
              </a:rPr>
              <a:t>$200.000</a:t>
            </a:r>
          </a:p>
        </p:txBody>
      </p:sp>
      <p:sp>
        <p:nvSpPr>
          <p:cNvPr id="25" name="CuadroTexto 24"/>
          <p:cNvSpPr txBox="1"/>
          <p:nvPr/>
        </p:nvSpPr>
        <p:spPr>
          <a:xfrm>
            <a:off x="5036769" y="2376995"/>
            <a:ext cx="567784" cy="253916"/>
          </a:xfrm>
          <a:prstGeom prst="rect">
            <a:avLst/>
          </a:prstGeom>
          <a:noFill/>
        </p:spPr>
        <p:txBody>
          <a:bodyPr wrap="none" rtlCol="0">
            <a:spAutoFit/>
          </a:bodyPr>
          <a:lstStyle/>
          <a:p>
            <a:r>
              <a:rPr lang="es-ES" sz="1050" dirty="0">
                <a:solidFill>
                  <a:srgbClr val="0B2D39"/>
                </a:solidFill>
                <a:latin typeface="Helvetica Light"/>
                <a:cs typeface="Helvetica Light"/>
              </a:rPr>
              <a:t>Ahorro</a:t>
            </a:r>
          </a:p>
        </p:txBody>
      </p:sp>
      <p:sp>
        <p:nvSpPr>
          <p:cNvPr id="26" name="CuadroTexto 25"/>
          <p:cNvSpPr txBox="1"/>
          <p:nvPr/>
        </p:nvSpPr>
        <p:spPr>
          <a:xfrm>
            <a:off x="7099372" y="2376995"/>
            <a:ext cx="631904" cy="253916"/>
          </a:xfrm>
          <a:prstGeom prst="rect">
            <a:avLst/>
          </a:prstGeom>
          <a:noFill/>
        </p:spPr>
        <p:txBody>
          <a:bodyPr wrap="none" rtlCol="0">
            <a:spAutoFit/>
          </a:bodyPr>
          <a:lstStyle/>
          <a:p>
            <a:r>
              <a:rPr lang="es-ES" sz="1050" dirty="0">
                <a:solidFill>
                  <a:srgbClr val="0B2D39"/>
                </a:solidFill>
                <a:latin typeface="Helvetica Light"/>
                <a:cs typeface="Helvetica Light"/>
              </a:rPr>
              <a:t>$50.000</a:t>
            </a:r>
          </a:p>
        </p:txBody>
      </p:sp>
      <p:sp>
        <p:nvSpPr>
          <p:cNvPr id="27" name="CuadroTexto 26"/>
          <p:cNvSpPr txBox="1"/>
          <p:nvPr/>
        </p:nvSpPr>
        <p:spPr>
          <a:xfrm>
            <a:off x="5036769" y="2740375"/>
            <a:ext cx="1483098" cy="253916"/>
          </a:xfrm>
          <a:prstGeom prst="rect">
            <a:avLst/>
          </a:prstGeom>
          <a:noFill/>
        </p:spPr>
        <p:txBody>
          <a:bodyPr wrap="none" rtlCol="0">
            <a:spAutoFit/>
          </a:bodyPr>
          <a:lstStyle/>
          <a:p>
            <a:r>
              <a:rPr lang="es-ES" sz="1050" b="1" dirty="0">
                <a:solidFill>
                  <a:srgbClr val="0B2D39"/>
                </a:solidFill>
                <a:latin typeface="Helvetica" panose="020B0604020202020204" pitchFamily="2" charset="0"/>
                <a:cs typeface="Helvetica Light"/>
              </a:rPr>
              <a:t>Total de gastos fijos</a:t>
            </a:r>
          </a:p>
        </p:txBody>
      </p:sp>
      <p:sp>
        <p:nvSpPr>
          <p:cNvPr id="28" name="CuadroTexto 27"/>
          <p:cNvSpPr txBox="1"/>
          <p:nvPr/>
        </p:nvSpPr>
        <p:spPr>
          <a:xfrm>
            <a:off x="7099372" y="2740375"/>
            <a:ext cx="748923" cy="253916"/>
          </a:xfrm>
          <a:prstGeom prst="rect">
            <a:avLst/>
          </a:prstGeom>
          <a:noFill/>
        </p:spPr>
        <p:txBody>
          <a:bodyPr wrap="none" rtlCol="0">
            <a:spAutoFit/>
          </a:bodyPr>
          <a:lstStyle/>
          <a:p>
            <a:r>
              <a:rPr lang="es-ES" sz="1050" b="1" dirty="0">
                <a:solidFill>
                  <a:srgbClr val="0B2D39"/>
                </a:solidFill>
                <a:latin typeface="Helvetica" panose="020B0604020202020204" pitchFamily="2" charset="0"/>
                <a:cs typeface="Helvetica Light"/>
              </a:rPr>
              <a:t>$726.500</a:t>
            </a:r>
          </a:p>
        </p:txBody>
      </p:sp>
      <p:sp>
        <p:nvSpPr>
          <p:cNvPr id="31" name="CuadroTexto 30"/>
          <p:cNvSpPr txBox="1"/>
          <p:nvPr/>
        </p:nvSpPr>
        <p:spPr>
          <a:xfrm>
            <a:off x="5014675" y="3008598"/>
            <a:ext cx="1423338" cy="276999"/>
          </a:xfrm>
          <a:prstGeom prst="rect">
            <a:avLst/>
          </a:prstGeom>
          <a:noFill/>
        </p:spPr>
        <p:txBody>
          <a:bodyPr wrap="none" rtlCol="0">
            <a:spAutoFit/>
          </a:bodyPr>
          <a:lstStyle/>
          <a:p>
            <a:r>
              <a:rPr lang="es-ES" sz="1200" b="1" dirty="0">
                <a:solidFill>
                  <a:schemeClr val="bg1"/>
                </a:solidFill>
                <a:latin typeface="Helvetica"/>
                <a:cs typeface="Helvetica"/>
              </a:rPr>
              <a:t>Gastos Variables</a:t>
            </a:r>
          </a:p>
        </p:txBody>
      </p:sp>
      <p:sp>
        <p:nvSpPr>
          <p:cNvPr id="32" name="CuadroTexto 31"/>
          <p:cNvSpPr txBox="1"/>
          <p:nvPr/>
        </p:nvSpPr>
        <p:spPr>
          <a:xfrm>
            <a:off x="7169195" y="3017476"/>
            <a:ext cx="586620" cy="276999"/>
          </a:xfrm>
          <a:prstGeom prst="rect">
            <a:avLst/>
          </a:prstGeom>
          <a:noFill/>
        </p:spPr>
        <p:txBody>
          <a:bodyPr wrap="none" rtlCol="0">
            <a:spAutoFit/>
          </a:bodyPr>
          <a:lstStyle/>
          <a:p>
            <a:r>
              <a:rPr lang="es-ES" sz="1200" dirty="0">
                <a:solidFill>
                  <a:schemeClr val="bg1"/>
                </a:solidFill>
                <a:latin typeface="Helvetica Light"/>
                <a:cs typeface="Helvetica Light"/>
              </a:rPr>
              <a:t>Enero</a:t>
            </a:r>
          </a:p>
        </p:txBody>
      </p:sp>
      <p:sp>
        <p:nvSpPr>
          <p:cNvPr id="33" name="CuadroTexto 32"/>
          <p:cNvSpPr txBox="1"/>
          <p:nvPr/>
        </p:nvSpPr>
        <p:spPr>
          <a:xfrm>
            <a:off x="5036769" y="3338066"/>
            <a:ext cx="760144" cy="253916"/>
          </a:xfrm>
          <a:prstGeom prst="rect">
            <a:avLst/>
          </a:prstGeom>
          <a:noFill/>
        </p:spPr>
        <p:txBody>
          <a:bodyPr wrap="none" rtlCol="0">
            <a:spAutoFit/>
          </a:bodyPr>
          <a:lstStyle/>
          <a:p>
            <a:r>
              <a:rPr lang="es-ES" sz="1050" dirty="0">
                <a:solidFill>
                  <a:srgbClr val="0B2D39"/>
                </a:solidFill>
                <a:latin typeface="Helvetica Light"/>
                <a:cs typeface="Helvetica Light"/>
              </a:rPr>
              <a:t>Galguerías</a:t>
            </a:r>
          </a:p>
        </p:txBody>
      </p:sp>
      <p:sp>
        <p:nvSpPr>
          <p:cNvPr id="34" name="CuadroTexto 33"/>
          <p:cNvSpPr txBox="1"/>
          <p:nvPr/>
        </p:nvSpPr>
        <p:spPr>
          <a:xfrm>
            <a:off x="7099372" y="3338066"/>
            <a:ext cx="631904" cy="253916"/>
          </a:xfrm>
          <a:prstGeom prst="rect">
            <a:avLst/>
          </a:prstGeom>
          <a:noFill/>
        </p:spPr>
        <p:txBody>
          <a:bodyPr wrap="none" rtlCol="0">
            <a:spAutoFit/>
          </a:bodyPr>
          <a:lstStyle/>
          <a:p>
            <a:r>
              <a:rPr lang="es-ES" sz="1050" dirty="0">
                <a:solidFill>
                  <a:srgbClr val="0B2D39"/>
                </a:solidFill>
                <a:latin typeface="Helvetica Light"/>
                <a:cs typeface="Helvetica Light"/>
              </a:rPr>
              <a:t>$23.800</a:t>
            </a:r>
          </a:p>
        </p:txBody>
      </p:sp>
      <p:sp>
        <p:nvSpPr>
          <p:cNvPr id="35" name="CuadroTexto 34"/>
          <p:cNvSpPr txBox="1"/>
          <p:nvPr/>
        </p:nvSpPr>
        <p:spPr>
          <a:xfrm>
            <a:off x="5036769" y="3691061"/>
            <a:ext cx="1173719" cy="253916"/>
          </a:xfrm>
          <a:prstGeom prst="rect">
            <a:avLst/>
          </a:prstGeom>
          <a:noFill/>
        </p:spPr>
        <p:txBody>
          <a:bodyPr wrap="none" rtlCol="0">
            <a:spAutoFit/>
          </a:bodyPr>
          <a:lstStyle/>
          <a:p>
            <a:r>
              <a:rPr lang="es-ES" sz="1050" dirty="0">
                <a:solidFill>
                  <a:srgbClr val="0B2D39"/>
                </a:solidFill>
                <a:latin typeface="Helvetica Light"/>
                <a:cs typeface="Helvetica Light"/>
              </a:rPr>
              <a:t>Comida en la calle</a:t>
            </a:r>
          </a:p>
        </p:txBody>
      </p:sp>
      <p:sp>
        <p:nvSpPr>
          <p:cNvPr id="36" name="CuadroTexto 35"/>
          <p:cNvSpPr txBox="1"/>
          <p:nvPr/>
        </p:nvSpPr>
        <p:spPr>
          <a:xfrm>
            <a:off x="7099372" y="3691061"/>
            <a:ext cx="631904" cy="253916"/>
          </a:xfrm>
          <a:prstGeom prst="rect">
            <a:avLst/>
          </a:prstGeom>
          <a:noFill/>
        </p:spPr>
        <p:txBody>
          <a:bodyPr wrap="none" rtlCol="0">
            <a:spAutoFit/>
          </a:bodyPr>
          <a:lstStyle/>
          <a:p>
            <a:r>
              <a:rPr lang="es-ES" sz="1050" dirty="0">
                <a:solidFill>
                  <a:srgbClr val="0B2D39"/>
                </a:solidFill>
                <a:latin typeface="Helvetica Light"/>
                <a:cs typeface="Helvetica Light"/>
              </a:rPr>
              <a:t>$30.000</a:t>
            </a:r>
          </a:p>
        </p:txBody>
      </p:sp>
      <p:sp>
        <p:nvSpPr>
          <p:cNvPr id="37" name="CuadroTexto 36"/>
          <p:cNvSpPr txBox="1"/>
          <p:nvPr/>
        </p:nvSpPr>
        <p:spPr>
          <a:xfrm>
            <a:off x="5036769" y="4044056"/>
            <a:ext cx="596638" cy="253916"/>
          </a:xfrm>
          <a:prstGeom prst="rect">
            <a:avLst/>
          </a:prstGeom>
          <a:noFill/>
        </p:spPr>
        <p:txBody>
          <a:bodyPr wrap="none" rtlCol="0">
            <a:spAutoFit/>
          </a:bodyPr>
          <a:lstStyle/>
          <a:p>
            <a:r>
              <a:rPr lang="es-ES" sz="1050" dirty="0">
                <a:solidFill>
                  <a:srgbClr val="0B2D39"/>
                </a:solidFill>
                <a:latin typeface="Helvetica Light"/>
                <a:cs typeface="Helvetica Light"/>
              </a:rPr>
              <a:t>Médico</a:t>
            </a:r>
          </a:p>
        </p:txBody>
      </p:sp>
      <p:sp>
        <p:nvSpPr>
          <p:cNvPr id="38" name="CuadroTexto 37"/>
          <p:cNvSpPr txBox="1"/>
          <p:nvPr/>
        </p:nvSpPr>
        <p:spPr>
          <a:xfrm>
            <a:off x="7099372" y="4044056"/>
            <a:ext cx="631904" cy="253916"/>
          </a:xfrm>
          <a:prstGeom prst="rect">
            <a:avLst/>
          </a:prstGeom>
          <a:noFill/>
        </p:spPr>
        <p:txBody>
          <a:bodyPr wrap="none" rtlCol="0">
            <a:spAutoFit/>
          </a:bodyPr>
          <a:lstStyle/>
          <a:p>
            <a:r>
              <a:rPr lang="es-ES" sz="1050" dirty="0">
                <a:solidFill>
                  <a:srgbClr val="0B2D39"/>
                </a:solidFill>
                <a:latin typeface="Helvetica Light"/>
                <a:cs typeface="Helvetica Light"/>
              </a:rPr>
              <a:t>$20.000</a:t>
            </a:r>
          </a:p>
        </p:txBody>
      </p:sp>
      <p:sp>
        <p:nvSpPr>
          <p:cNvPr id="39" name="CuadroTexto 38"/>
          <p:cNvSpPr txBox="1"/>
          <p:nvPr/>
        </p:nvSpPr>
        <p:spPr>
          <a:xfrm>
            <a:off x="5036769" y="4391901"/>
            <a:ext cx="1792478" cy="253916"/>
          </a:xfrm>
          <a:prstGeom prst="rect">
            <a:avLst/>
          </a:prstGeom>
          <a:noFill/>
        </p:spPr>
        <p:txBody>
          <a:bodyPr wrap="none" rtlCol="0">
            <a:spAutoFit/>
          </a:bodyPr>
          <a:lstStyle/>
          <a:p>
            <a:r>
              <a:rPr lang="es-ES" sz="1050" b="1" dirty="0">
                <a:solidFill>
                  <a:srgbClr val="0B2D39"/>
                </a:solidFill>
                <a:latin typeface="Helvetica" panose="020B0604020202020204" pitchFamily="2" charset="0"/>
                <a:cs typeface="Helvetica Light"/>
              </a:rPr>
              <a:t>Total de gastos variables</a:t>
            </a:r>
          </a:p>
        </p:txBody>
      </p:sp>
      <p:sp>
        <p:nvSpPr>
          <p:cNvPr id="40" name="CuadroTexto 39"/>
          <p:cNvSpPr txBox="1"/>
          <p:nvPr/>
        </p:nvSpPr>
        <p:spPr>
          <a:xfrm>
            <a:off x="7099372" y="4391901"/>
            <a:ext cx="673582" cy="253916"/>
          </a:xfrm>
          <a:prstGeom prst="rect">
            <a:avLst/>
          </a:prstGeom>
          <a:noFill/>
        </p:spPr>
        <p:txBody>
          <a:bodyPr wrap="none" rtlCol="0">
            <a:spAutoFit/>
          </a:bodyPr>
          <a:lstStyle/>
          <a:p>
            <a:r>
              <a:rPr lang="es-ES" sz="1050" b="1" dirty="0">
                <a:solidFill>
                  <a:srgbClr val="0B2D39"/>
                </a:solidFill>
                <a:latin typeface="Helvetica" panose="020B0604020202020204" pitchFamily="2" charset="0"/>
                <a:cs typeface="Helvetica Light"/>
              </a:rPr>
              <a:t>$73.800</a:t>
            </a:r>
          </a:p>
        </p:txBody>
      </p:sp>
      <p:sp>
        <p:nvSpPr>
          <p:cNvPr id="41" name="CuadroTexto 40"/>
          <p:cNvSpPr txBox="1"/>
          <p:nvPr/>
        </p:nvSpPr>
        <p:spPr>
          <a:xfrm>
            <a:off x="5036769" y="4739746"/>
            <a:ext cx="2310248" cy="253916"/>
          </a:xfrm>
          <a:prstGeom prst="rect">
            <a:avLst/>
          </a:prstGeom>
          <a:noFill/>
        </p:spPr>
        <p:txBody>
          <a:bodyPr wrap="none" rtlCol="0">
            <a:spAutoFit/>
          </a:bodyPr>
          <a:lstStyle/>
          <a:p>
            <a:r>
              <a:rPr lang="es-ES" sz="1050" b="1" dirty="0">
                <a:solidFill>
                  <a:srgbClr val="0B2D39"/>
                </a:solidFill>
                <a:latin typeface="Helvetica" panose="020B0604020202020204" pitchFamily="2" charset="0"/>
                <a:cs typeface="Helvetica Light"/>
              </a:rPr>
              <a:t>Total de gastos (</a:t>
            </a:r>
            <a:r>
              <a:rPr lang="es-ES" sz="1050" b="1" dirty="0" err="1">
                <a:solidFill>
                  <a:srgbClr val="0B2D39"/>
                </a:solidFill>
                <a:latin typeface="Helvetica" panose="020B0604020202020204" pitchFamily="2" charset="0"/>
                <a:cs typeface="Helvetica Light"/>
              </a:rPr>
              <a:t>fijos+variables</a:t>
            </a:r>
            <a:r>
              <a:rPr lang="es-ES" sz="1050" b="1" dirty="0">
                <a:solidFill>
                  <a:srgbClr val="0B2D39"/>
                </a:solidFill>
                <a:latin typeface="Helvetica" panose="020B0604020202020204" pitchFamily="2" charset="0"/>
                <a:cs typeface="Helvetica Light"/>
              </a:rPr>
              <a:t>)</a:t>
            </a:r>
          </a:p>
        </p:txBody>
      </p:sp>
      <p:sp>
        <p:nvSpPr>
          <p:cNvPr id="42" name="CuadroTexto 41"/>
          <p:cNvSpPr txBox="1"/>
          <p:nvPr/>
        </p:nvSpPr>
        <p:spPr>
          <a:xfrm>
            <a:off x="7099372" y="4739746"/>
            <a:ext cx="748923" cy="253916"/>
          </a:xfrm>
          <a:prstGeom prst="rect">
            <a:avLst/>
          </a:prstGeom>
          <a:noFill/>
        </p:spPr>
        <p:txBody>
          <a:bodyPr wrap="none" rtlCol="0">
            <a:spAutoFit/>
          </a:bodyPr>
          <a:lstStyle/>
          <a:p>
            <a:r>
              <a:rPr lang="es-ES" sz="1050" b="1" dirty="0">
                <a:solidFill>
                  <a:srgbClr val="0B2D39"/>
                </a:solidFill>
                <a:latin typeface="Helvetica" panose="020B0604020202020204" pitchFamily="2" charset="0"/>
                <a:cs typeface="Helvetica Light"/>
              </a:rPr>
              <a:t>$800.300</a:t>
            </a:r>
          </a:p>
        </p:txBody>
      </p:sp>
      <p:sp>
        <p:nvSpPr>
          <p:cNvPr id="43" name="CuadroTexto 42"/>
          <p:cNvSpPr txBox="1"/>
          <p:nvPr/>
        </p:nvSpPr>
        <p:spPr>
          <a:xfrm>
            <a:off x="5036769" y="5103428"/>
            <a:ext cx="2103461" cy="415498"/>
          </a:xfrm>
          <a:prstGeom prst="rect">
            <a:avLst/>
          </a:prstGeom>
          <a:noFill/>
        </p:spPr>
        <p:txBody>
          <a:bodyPr wrap="none" rtlCol="0">
            <a:spAutoFit/>
          </a:bodyPr>
          <a:lstStyle/>
          <a:p>
            <a:r>
              <a:rPr lang="es-ES" sz="1050" b="1" dirty="0">
                <a:solidFill>
                  <a:srgbClr val="0B2D39"/>
                </a:solidFill>
                <a:latin typeface="Helvetica" panose="020B0604020202020204" pitchFamily="2" charset="0"/>
                <a:cs typeface="Helvetica Light"/>
              </a:rPr>
              <a:t>= Dinero Disponible </a:t>
            </a:r>
          </a:p>
          <a:p>
            <a:r>
              <a:rPr lang="es-ES" sz="1050" b="1" dirty="0">
                <a:solidFill>
                  <a:srgbClr val="0B2D39"/>
                </a:solidFill>
                <a:latin typeface="Helvetica" panose="020B0604020202020204" pitchFamily="2" charset="0"/>
                <a:cs typeface="Helvetica Light"/>
              </a:rPr>
              <a:t>(Total ingresos - Total gastos)</a:t>
            </a:r>
          </a:p>
        </p:txBody>
      </p:sp>
      <p:sp>
        <p:nvSpPr>
          <p:cNvPr id="44" name="CuadroTexto 43"/>
          <p:cNvSpPr txBox="1"/>
          <p:nvPr/>
        </p:nvSpPr>
        <p:spPr>
          <a:xfrm>
            <a:off x="7099372" y="5103428"/>
            <a:ext cx="673582" cy="253916"/>
          </a:xfrm>
          <a:prstGeom prst="rect">
            <a:avLst/>
          </a:prstGeom>
          <a:noFill/>
        </p:spPr>
        <p:txBody>
          <a:bodyPr wrap="none" rtlCol="0">
            <a:spAutoFit/>
          </a:bodyPr>
          <a:lstStyle/>
          <a:p>
            <a:r>
              <a:rPr lang="es-ES" sz="1050" b="1" dirty="0">
                <a:solidFill>
                  <a:srgbClr val="0B2D39"/>
                </a:solidFill>
                <a:latin typeface="Helvetica" panose="020B0604020202020204" pitchFamily="2" charset="0"/>
                <a:cs typeface="Helvetica Light"/>
              </a:rPr>
              <a:t>$49.700</a:t>
            </a:r>
          </a:p>
        </p:txBody>
      </p:sp>
      <p:sp>
        <p:nvSpPr>
          <p:cNvPr id="46" name="Marcador de número de diapositiva 45"/>
          <p:cNvSpPr>
            <a:spLocks noGrp="1"/>
          </p:cNvSpPr>
          <p:nvPr>
            <p:ph type="sldNum" sz="quarter" idx="12"/>
          </p:nvPr>
        </p:nvSpPr>
        <p:spPr/>
        <p:txBody>
          <a:bodyPr/>
          <a:lstStyle/>
          <a:p>
            <a:fld id="{9272C22C-0B60-D945-AA74-1F0C44F842C5}" type="slidenum">
              <a:rPr lang="es-ES" smtClean="0"/>
              <a:t>57</a:t>
            </a:fld>
            <a:endParaRPr lang="es-ES"/>
          </a:p>
        </p:txBody>
      </p:sp>
    </p:spTree>
    <p:extLst>
      <p:ext uri="{BB962C8B-B14F-4D97-AF65-F5344CB8AC3E}">
        <p14:creationId xmlns:p14="http://schemas.microsoft.com/office/powerpoint/2010/main" val="1810568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723900" y="2766320"/>
            <a:ext cx="7867650" cy="1609671"/>
          </a:xfrm>
          <a:prstGeom prst="rect">
            <a:avLst/>
          </a:prstGeom>
        </p:spPr>
        <p:txBody>
          <a:bodyPr wrap="square">
            <a:spAutoFit/>
          </a:bodyPr>
          <a:lstStyle/>
          <a:p>
            <a:pPr marL="342900" indent="-342900" algn="just">
              <a:lnSpc>
                <a:spcPct val="115000"/>
              </a:lnSpc>
              <a:spcAft>
                <a:spcPts val="1000"/>
              </a:spcAft>
              <a:buFont typeface="+mj-lt"/>
              <a:buAutoNum type="arabicPeriod"/>
            </a:pPr>
            <a:r>
              <a:rPr lang="es-ES" sz="1600" dirty="0">
                <a:solidFill>
                  <a:srgbClr val="0B2D39"/>
                </a:solidFill>
                <a:latin typeface="Helvetica" charset="-52"/>
                <a:ea typeface="Helvetica" charset="-52"/>
                <a:cs typeface="Helvetica" charset="-52"/>
              </a:rPr>
              <a:t>Ingresos de Marcos: $________________________</a:t>
            </a:r>
          </a:p>
          <a:p>
            <a:pPr marL="342900" indent="-342900" algn="just">
              <a:lnSpc>
                <a:spcPct val="115000"/>
              </a:lnSpc>
              <a:spcAft>
                <a:spcPts val="1000"/>
              </a:spcAft>
              <a:buFont typeface="+mj-lt"/>
              <a:buAutoNum type="arabicPeriod"/>
            </a:pPr>
            <a:r>
              <a:rPr lang="es-ES" sz="1600" dirty="0">
                <a:solidFill>
                  <a:srgbClr val="0B2D39"/>
                </a:solidFill>
                <a:latin typeface="Helvetica" charset="-52"/>
                <a:ea typeface="Helvetica" charset="-52"/>
                <a:cs typeface="Helvetica" charset="-52"/>
              </a:rPr>
              <a:t>Sus gastos fijos + ahorro + gastos variables suman: $__________________</a:t>
            </a:r>
          </a:p>
          <a:p>
            <a:pPr marL="342900" indent="-342900" algn="just">
              <a:lnSpc>
                <a:spcPct val="115000"/>
              </a:lnSpc>
              <a:spcAft>
                <a:spcPts val="1000"/>
              </a:spcAft>
              <a:buFont typeface="+mj-lt"/>
              <a:buAutoNum type="arabicPeriod"/>
            </a:pPr>
            <a:r>
              <a:rPr lang="es-ES" sz="1600" dirty="0">
                <a:solidFill>
                  <a:srgbClr val="0B2D39"/>
                </a:solidFill>
                <a:latin typeface="Helvetica" charset="-52"/>
                <a:ea typeface="Helvetica" charset="-52"/>
                <a:cs typeface="Helvetica" charset="-52"/>
              </a:rPr>
              <a:t>Por tanto, su capacidad de pago es $____________________ </a:t>
            </a:r>
          </a:p>
          <a:p>
            <a:pPr marL="342900" indent="-342900" algn="just">
              <a:lnSpc>
                <a:spcPct val="115000"/>
              </a:lnSpc>
              <a:spcAft>
                <a:spcPts val="1000"/>
              </a:spcAft>
              <a:buFont typeface="+mj-lt"/>
              <a:buAutoNum type="arabicPeriod"/>
            </a:pPr>
            <a:r>
              <a:rPr lang="es-ES" sz="1600" dirty="0">
                <a:solidFill>
                  <a:srgbClr val="0B2D39"/>
                </a:solidFill>
                <a:latin typeface="Helvetica" charset="-52"/>
                <a:ea typeface="Helvetica" charset="-52"/>
                <a:cs typeface="Helvetica" charset="-52"/>
              </a:rPr>
              <a:t>Su capacidad de ahorro es $________________________________</a:t>
            </a:r>
          </a:p>
        </p:txBody>
      </p:sp>
      <p:sp>
        <p:nvSpPr>
          <p:cNvPr id="3" name="Rectángulo 2"/>
          <p:cNvSpPr/>
          <p:nvPr/>
        </p:nvSpPr>
        <p:spPr>
          <a:xfrm>
            <a:off x="723900" y="1787322"/>
            <a:ext cx="2484976" cy="584775"/>
          </a:xfrm>
          <a:prstGeom prst="rect">
            <a:avLst/>
          </a:prstGeom>
        </p:spPr>
        <p:txBody>
          <a:bodyPr wrap="none">
            <a:spAutoFit/>
          </a:bodyPr>
          <a:lstStyle/>
          <a:p>
            <a:r>
              <a:rPr lang="es-CO" sz="3200" b="1" dirty="0">
                <a:solidFill>
                  <a:srgbClr val="EAB94E"/>
                </a:solidFill>
                <a:latin typeface="Helvetica"/>
                <a:cs typeface="Helvetica"/>
              </a:rPr>
              <a:t>Calculemos</a:t>
            </a:r>
            <a:endParaRPr lang="es-ES" sz="3200" dirty="0"/>
          </a:p>
        </p:txBody>
      </p:sp>
      <p:sp>
        <p:nvSpPr>
          <p:cNvPr id="6" name="Marcador de número de diapositiva 5"/>
          <p:cNvSpPr>
            <a:spLocks noGrp="1"/>
          </p:cNvSpPr>
          <p:nvPr>
            <p:ph type="sldNum" sz="quarter" idx="12"/>
          </p:nvPr>
        </p:nvSpPr>
        <p:spPr/>
        <p:txBody>
          <a:bodyPr/>
          <a:lstStyle/>
          <a:p>
            <a:fld id="{9272C22C-0B60-D945-AA74-1F0C44F842C5}" type="slidenum">
              <a:rPr lang="es-ES" smtClean="0"/>
              <a:t>58</a:t>
            </a:fld>
            <a:endParaRPr lang="es-ES"/>
          </a:p>
        </p:txBody>
      </p:sp>
    </p:spTree>
    <p:extLst>
      <p:ext uri="{BB962C8B-B14F-4D97-AF65-F5344CB8AC3E}">
        <p14:creationId xmlns:p14="http://schemas.microsoft.com/office/powerpoint/2010/main" val="3801833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276850" y="286517"/>
            <a:ext cx="3578298" cy="523220"/>
          </a:xfrm>
          <a:prstGeom prst="rect">
            <a:avLst/>
          </a:prstGeom>
          <a:noFill/>
        </p:spPr>
        <p:txBody>
          <a:bodyPr wrap="square" rtlCol="0">
            <a:spAutoFit/>
          </a:bodyPr>
          <a:lstStyle/>
          <a:p>
            <a:r>
              <a:rPr lang="es-ES" sz="2800" b="1" dirty="0">
                <a:solidFill>
                  <a:srgbClr val="EAB94E"/>
                </a:solidFill>
                <a:latin typeface="Helvetica Light"/>
                <a:cs typeface="Helvetica Light"/>
              </a:rPr>
              <a:t>Actividad 3 </a:t>
            </a:r>
            <a:r>
              <a:rPr lang="es-ES" sz="2800" b="1" dirty="0" smtClean="0">
                <a:solidFill>
                  <a:srgbClr val="EAB94E"/>
                </a:solidFill>
                <a:latin typeface="Helvetica Light"/>
                <a:cs typeface="Helvetica Light"/>
              </a:rPr>
              <a:t>:</a:t>
            </a:r>
            <a:endParaRPr lang="es-ES" sz="2800" dirty="0">
              <a:solidFill>
                <a:srgbClr val="EAB94E"/>
              </a:solidFill>
              <a:latin typeface="Helvetica Light"/>
              <a:cs typeface="Helvetica Light"/>
            </a:endParaRPr>
          </a:p>
        </p:txBody>
      </p:sp>
      <p:sp>
        <p:nvSpPr>
          <p:cNvPr id="3" name="Rectángulo 2"/>
          <p:cNvSpPr/>
          <p:nvPr/>
        </p:nvSpPr>
        <p:spPr>
          <a:xfrm>
            <a:off x="5276850" y="1671512"/>
            <a:ext cx="3298739" cy="1384995"/>
          </a:xfrm>
          <a:prstGeom prst="rect">
            <a:avLst/>
          </a:prstGeom>
        </p:spPr>
        <p:txBody>
          <a:bodyPr wrap="square">
            <a:spAutoFit/>
          </a:bodyPr>
          <a:lstStyle/>
          <a:p>
            <a:r>
              <a:rPr lang="es-ES" sz="2800" dirty="0">
                <a:solidFill>
                  <a:srgbClr val="EAB94E"/>
                </a:solidFill>
                <a:latin typeface="Helvetica Light"/>
                <a:cs typeface="Times New Roman" panose="02020603050405020304" pitchFamily="18" charset="0"/>
              </a:rPr>
              <a:t>¿C</a:t>
            </a:r>
            <a:r>
              <a:rPr lang="es-ES" sz="2800" dirty="0">
                <a:solidFill>
                  <a:srgbClr val="EAB94E"/>
                </a:solidFill>
                <a:latin typeface="Helvetica Light"/>
                <a:cs typeface="Helvetica Light"/>
              </a:rPr>
              <a:t>uál sería la mejor solución para Marcos? </a:t>
            </a: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59</a:t>
            </a:fld>
            <a:endParaRPr lang="es-ES"/>
          </a:p>
        </p:txBody>
      </p:sp>
    </p:spTree>
    <p:extLst>
      <p:ext uri="{BB962C8B-B14F-4D97-AF65-F5344CB8AC3E}">
        <p14:creationId xmlns:p14="http://schemas.microsoft.com/office/powerpoint/2010/main" val="11733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6"/>
          <p:cNvSpPr txBox="1"/>
          <p:nvPr/>
        </p:nvSpPr>
        <p:spPr>
          <a:xfrm>
            <a:off x="128605" y="2667386"/>
            <a:ext cx="8680537" cy="1446550"/>
          </a:xfrm>
          <a:prstGeom prst="rect">
            <a:avLst/>
          </a:prstGeom>
          <a:noFill/>
        </p:spPr>
        <p:txBody>
          <a:bodyPr wrap="square" rtlCol="0">
            <a:spAutoFit/>
          </a:bodyPr>
          <a:lstStyle/>
          <a:p>
            <a:pPr algn="ctr"/>
            <a:r>
              <a:rPr lang="es-CO" sz="4400" b="1" dirty="0">
                <a:solidFill>
                  <a:srgbClr val="EAB94E"/>
                </a:solidFill>
                <a:latin typeface="Helvetica"/>
                <a:cs typeface="Helvetica"/>
              </a:rPr>
              <a:t>Módulo </a:t>
            </a:r>
          </a:p>
          <a:p>
            <a:pPr algn="ctr"/>
            <a:r>
              <a:rPr lang="es-CO" sz="4400" b="1" dirty="0">
                <a:solidFill>
                  <a:srgbClr val="EAB94E"/>
                </a:solidFill>
                <a:latin typeface="Helvetica"/>
                <a:cs typeface="Helvetica"/>
              </a:rPr>
              <a:t>Presupuesto</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6</a:t>
            </a:fld>
            <a:endParaRPr lang="es-ES"/>
          </a:p>
        </p:txBody>
      </p:sp>
    </p:spTree>
    <p:extLst>
      <p:ext uri="{BB962C8B-B14F-4D97-AF65-F5344CB8AC3E}">
        <p14:creationId xmlns:p14="http://schemas.microsoft.com/office/powerpoint/2010/main" val="7496633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p:txBody>
          <a:bodyPr/>
          <a:lstStyle/>
          <a:p>
            <a:fld id="{9272C22C-0B60-D945-AA74-1F0C44F842C5}" type="slidenum">
              <a:rPr lang="es-ES" smtClean="0"/>
              <a:t>60</a:t>
            </a:fld>
            <a:endParaRPr lang="es-ES"/>
          </a:p>
        </p:txBody>
      </p:sp>
      <p:sp>
        <p:nvSpPr>
          <p:cNvPr id="9" name="CuadroTexto 8"/>
          <p:cNvSpPr txBox="1"/>
          <p:nvPr/>
        </p:nvSpPr>
        <p:spPr>
          <a:xfrm>
            <a:off x="625989" y="2111340"/>
            <a:ext cx="7979080" cy="1200329"/>
          </a:xfrm>
          <a:prstGeom prst="rect">
            <a:avLst/>
          </a:prstGeom>
          <a:noFill/>
        </p:spPr>
        <p:txBody>
          <a:bodyPr wrap="square" rtlCol="0">
            <a:spAutoFit/>
          </a:bodyPr>
          <a:lstStyle/>
          <a:p>
            <a:pPr marL="342900" indent="-342900" defTabSz="457200">
              <a:buFont typeface="Wingdings" panose="05000000000000000000" pitchFamily="2" charset="2"/>
              <a:buChar char="Ø"/>
            </a:pPr>
            <a:r>
              <a:rPr lang="es-CO" sz="2400" b="1" dirty="0">
                <a:solidFill>
                  <a:schemeClr val="tx2">
                    <a:lumMod val="75000"/>
                  </a:schemeClr>
                </a:solidFill>
                <a:latin typeface="Helvetica"/>
                <a:cs typeface="Helvetica"/>
              </a:rPr>
              <a:t>Gastos adicionales </a:t>
            </a:r>
            <a:endParaRPr lang="es-CO" sz="2400" b="1" dirty="0" smtClean="0">
              <a:solidFill>
                <a:schemeClr val="tx2">
                  <a:lumMod val="75000"/>
                </a:schemeClr>
              </a:solidFill>
              <a:latin typeface="Helvetica"/>
              <a:cs typeface="Helvetica"/>
            </a:endParaRPr>
          </a:p>
          <a:p>
            <a:pPr marL="342900" indent="-342900" defTabSz="457200">
              <a:buFont typeface="Wingdings" panose="05000000000000000000" pitchFamily="2" charset="2"/>
              <a:buChar char="Ø"/>
            </a:pPr>
            <a:endParaRPr lang="es-CO" sz="2400" b="1" dirty="0" smtClean="0">
              <a:solidFill>
                <a:schemeClr val="tx2">
                  <a:lumMod val="75000"/>
                </a:schemeClr>
              </a:solidFill>
              <a:latin typeface="Helvetica"/>
              <a:cs typeface="Helvetica"/>
            </a:endParaRPr>
          </a:p>
          <a:p>
            <a:pPr marL="342900" indent="-342900" defTabSz="457200">
              <a:buFont typeface="Wingdings" panose="05000000000000000000" pitchFamily="2" charset="2"/>
              <a:buChar char="Ø"/>
            </a:pPr>
            <a:r>
              <a:rPr lang="es-CO" sz="2400" b="1" dirty="0" smtClean="0">
                <a:solidFill>
                  <a:schemeClr val="tx2">
                    <a:lumMod val="75000"/>
                  </a:schemeClr>
                </a:solidFill>
                <a:latin typeface="Helvetica"/>
                <a:cs typeface="Helvetica"/>
              </a:rPr>
              <a:t>Reporte </a:t>
            </a:r>
            <a:r>
              <a:rPr lang="es-CO" sz="2400" b="1" dirty="0">
                <a:solidFill>
                  <a:schemeClr val="tx2">
                    <a:lumMod val="75000"/>
                  </a:schemeClr>
                </a:solidFill>
                <a:latin typeface="Helvetica"/>
                <a:cs typeface="Helvetica"/>
              </a:rPr>
              <a:t>a centrales de riesgo</a:t>
            </a:r>
          </a:p>
        </p:txBody>
      </p:sp>
      <p:sp>
        <p:nvSpPr>
          <p:cNvPr id="10" name="CuadroTexto 9"/>
          <p:cNvSpPr txBox="1"/>
          <p:nvPr/>
        </p:nvSpPr>
        <p:spPr>
          <a:xfrm>
            <a:off x="895003" y="4066962"/>
            <a:ext cx="7585088" cy="1623008"/>
          </a:xfrm>
          <a:prstGeom prst="rect">
            <a:avLst/>
          </a:prstGeom>
          <a:noFill/>
        </p:spPr>
        <p:txBody>
          <a:bodyPr wrap="square" rtlCol="0">
            <a:spAutoFit/>
          </a:bodyPr>
          <a:lstStyle/>
          <a:p>
            <a:pPr algn="ctr">
              <a:lnSpc>
                <a:spcPct val="115000"/>
              </a:lnSpc>
              <a:spcAft>
                <a:spcPts val="1000"/>
              </a:spcAft>
            </a:pPr>
            <a:r>
              <a:rPr lang="es-ES" sz="1200" b="1" dirty="0">
                <a:solidFill>
                  <a:srgbClr val="0B2D39"/>
                </a:solidFill>
                <a:latin typeface="Helvetica"/>
                <a:ea typeface="Calibri" panose="020F0502020204030204" pitchFamily="34" charset="0"/>
                <a:cs typeface="Helvetica"/>
              </a:rPr>
              <a:t>Permanencia en el reporte negativo</a:t>
            </a:r>
            <a:endParaRPr lang="es-CO" sz="1200" b="1" dirty="0">
              <a:solidFill>
                <a:srgbClr val="0B2D39"/>
              </a:solidFill>
              <a:latin typeface="Helvetica"/>
              <a:ea typeface="Calibri" panose="020F0502020204030204" pitchFamily="34" charset="0"/>
              <a:cs typeface="Helvetica"/>
            </a:endParaRPr>
          </a:p>
          <a:p>
            <a:pPr algn="just">
              <a:lnSpc>
                <a:spcPct val="115000"/>
              </a:lnSpc>
              <a:spcAft>
                <a:spcPts val="1000"/>
              </a:spcAft>
            </a:pPr>
            <a:r>
              <a:rPr lang="es-ES" sz="1200" dirty="0">
                <a:solidFill>
                  <a:srgbClr val="0B2D39"/>
                </a:solidFill>
                <a:latin typeface="Helvetica Light"/>
                <a:ea typeface="Calibri" panose="020F0502020204030204" pitchFamily="34" charset="0"/>
                <a:cs typeface="Helvetica Light"/>
              </a:rPr>
              <a:t>Si la mora es inferior a dos años, el registro no podrá exceder el doble de la mora. Por ejemplo, si </a:t>
            </a:r>
            <a:r>
              <a:rPr lang="es-ES" sz="1200" dirty="0" smtClean="0">
                <a:solidFill>
                  <a:srgbClr val="0B2D39"/>
                </a:solidFill>
                <a:latin typeface="Helvetica Light"/>
                <a:ea typeface="Calibri" panose="020F0502020204030204" pitchFamily="34" charset="0"/>
                <a:cs typeface="Helvetica Light"/>
              </a:rPr>
              <a:t>ésta </a:t>
            </a:r>
            <a:r>
              <a:rPr lang="es-ES" sz="1200" dirty="0">
                <a:solidFill>
                  <a:srgbClr val="0B2D39"/>
                </a:solidFill>
                <a:latin typeface="Helvetica Light"/>
                <a:ea typeface="Calibri" panose="020F0502020204030204" pitchFamily="34" charset="0"/>
                <a:cs typeface="Helvetica Light"/>
              </a:rPr>
              <a:t>es de 18 meses usted permanecerá reportado el doble del tiempo de la mora, contado a partir de la fecha de pago de la obligación; es decir, 36 meses.</a:t>
            </a:r>
            <a:endParaRPr lang="es-CO" sz="1200" dirty="0">
              <a:solidFill>
                <a:srgbClr val="0B2D39"/>
              </a:solidFill>
              <a:latin typeface="Helvetica Light"/>
              <a:ea typeface="Calibri" panose="020F0502020204030204" pitchFamily="34" charset="0"/>
              <a:cs typeface="Helvetica Light"/>
            </a:endParaRPr>
          </a:p>
          <a:p>
            <a:pPr algn="just">
              <a:lnSpc>
                <a:spcPct val="115000"/>
              </a:lnSpc>
              <a:spcAft>
                <a:spcPts val="1000"/>
              </a:spcAft>
            </a:pPr>
            <a:r>
              <a:rPr lang="es-ES" sz="1200" dirty="0">
                <a:solidFill>
                  <a:srgbClr val="0B2D39"/>
                </a:solidFill>
                <a:latin typeface="Helvetica Light"/>
                <a:ea typeface="Calibri" panose="020F0502020204030204" pitchFamily="34" charset="0"/>
                <a:cs typeface="Helvetica Light"/>
              </a:rPr>
              <a:t>Si por el contrario, la mora es superior a dos años (24 meses), usted estará reportado como máximo cuatro años, a partir de la fecha de pago de la obligación</a:t>
            </a:r>
            <a:r>
              <a:rPr lang="es-ES" sz="1200" dirty="0" smtClean="0">
                <a:solidFill>
                  <a:srgbClr val="0B2D39"/>
                </a:solidFill>
                <a:latin typeface="Helvetica Light"/>
                <a:ea typeface="Calibri" panose="020F0502020204030204" pitchFamily="34" charset="0"/>
                <a:cs typeface="Helvetica Light"/>
              </a:rPr>
              <a:t>.</a:t>
            </a:r>
            <a:endParaRPr lang="es-CO" sz="1200" dirty="0">
              <a:solidFill>
                <a:srgbClr val="0B2D39"/>
              </a:solidFill>
              <a:latin typeface="Helvetica Light"/>
              <a:cs typeface="Helvetica Light"/>
            </a:endParaRPr>
          </a:p>
        </p:txBody>
      </p:sp>
      <p:sp>
        <p:nvSpPr>
          <p:cNvPr id="11" name="CuadroTexto 10"/>
          <p:cNvSpPr txBox="1"/>
          <p:nvPr/>
        </p:nvSpPr>
        <p:spPr>
          <a:xfrm>
            <a:off x="313003" y="745621"/>
            <a:ext cx="7979080" cy="584775"/>
          </a:xfrm>
          <a:prstGeom prst="rect">
            <a:avLst/>
          </a:prstGeom>
          <a:noFill/>
        </p:spPr>
        <p:txBody>
          <a:bodyPr wrap="square" rtlCol="0">
            <a:spAutoFit/>
          </a:bodyPr>
          <a:lstStyle/>
          <a:p>
            <a:pPr defTabSz="457200"/>
            <a:r>
              <a:rPr lang="es-CO" sz="3200" b="1" dirty="0">
                <a:solidFill>
                  <a:srgbClr val="FFC000"/>
                </a:solidFill>
                <a:latin typeface="Helvetica"/>
                <a:cs typeface="Helvetica"/>
              </a:rPr>
              <a:t>Consecuencias de no pagar a tiempo</a:t>
            </a:r>
            <a:endParaRPr lang="es-CO" sz="1200" b="1" dirty="0">
              <a:solidFill>
                <a:srgbClr val="FFC000"/>
              </a:solidFill>
              <a:latin typeface="Helvetica"/>
              <a:cs typeface="Helvetica"/>
            </a:endParaRPr>
          </a:p>
        </p:txBody>
      </p:sp>
    </p:spTree>
    <p:extLst>
      <p:ext uri="{BB962C8B-B14F-4D97-AF65-F5344CB8AC3E}">
        <p14:creationId xmlns:p14="http://schemas.microsoft.com/office/powerpoint/2010/main" val="715442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0" y="3192689"/>
            <a:ext cx="9144000" cy="16065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 name="CuadroTexto 4"/>
          <p:cNvSpPr txBox="1"/>
          <p:nvPr/>
        </p:nvSpPr>
        <p:spPr>
          <a:xfrm>
            <a:off x="446095" y="878249"/>
            <a:ext cx="7858387" cy="1077218"/>
          </a:xfrm>
          <a:prstGeom prst="rect">
            <a:avLst/>
          </a:prstGeom>
          <a:noFill/>
        </p:spPr>
        <p:txBody>
          <a:bodyPr wrap="square" rtlCol="0">
            <a:spAutoFit/>
          </a:bodyPr>
          <a:lstStyle/>
          <a:p>
            <a:pPr defTabSz="457200"/>
            <a:r>
              <a:rPr lang="es-CO" sz="3200" dirty="0">
                <a:solidFill>
                  <a:srgbClr val="FFC000"/>
                </a:solidFill>
                <a:latin typeface="Helvetica 45 Light" pitchFamily="34" charset="0"/>
                <a:cs typeface="Helvetica"/>
              </a:rPr>
              <a:t>Alternativas para </a:t>
            </a:r>
          </a:p>
          <a:p>
            <a:pPr defTabSz="457200"/>
            <a:r>
              <a:rPr lang="es-CO" sz="3200" b="1" dirty="0">
                <a:solidFill>
                  <a:srgbClr val="FFC000"/>
                </a:solidFill>
                <a:latin typeface="Helvetica"/>
                <a:cs typeface="Helvetica"/>
              </a:rPr>
              <a:t>no entrar en mora</a:t>
            </a:r>
            <a:endParaRPr lang="es-CO" sz="1200" b="1" dirty="0">
              <a:solidFill>
                <a:srgbClr val="FFC000"/>
              </a:solidFill>
              <a:latin typeface="Helvetica"/>
              <a:cs typeface="Helvetica"/>
            </a:endParaRP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61</a:t>
            </a:fld>
            <a:endParaRPr lang="es-ES"/>
          </a:p>
        </p:txBody>
      </p:sp>
      <p:sp>
        <p:nvSpPr>
          <p:cNvPr id="12" name="CuadroTexto 11"/>
          <p:cNvSpPr txBox="1"/>
          <p:nvPr/>
        </p:nvSpPr>
        <p:spPr>
          <a:xfrm>
            <a:off x="6343443" y="3781377"/>
            <a:ext cx="2413744" cy="1200329"/>
          </a:xfrm>
          <a:prstGeom prst="rect">
            <a:avLst/>
          </a:prstGeom>
          <a:noFill/>
        </p:spPr>
        <p:txBody>
          <a:bodyPr wrap="square" rtlCol="0">
            <a:spAutoFit/>
          </a:bodyPr>
          <a:lstStyle/>
          <a:p>
            <a:pPr algn="ctr"/>
            <a:r>
              <a:rPr lang="es-ES" sz="1200" b="1" dirty="0" smtClean="0">
                <a:solidFill>
                  <a:srgbClr val="E6AB31"/>
                </a:solidFill>
                <a:latin typeface="Helvetica Light" charset="0"/>
                <a:ea typeface="Helvetica Light" charset="0"/>
                <a:cs typeface="Helvetica Light" charset="0"/>
              </a:rPr>
              <a:t>Reestructurar</a:t>
            </a:r>
            <a:r>
              <a:rPr lang="es-ES" sz="1200" dirty="0" smtClean="0">
                <a:solidFill>
                  <a:schemeClr val="tx1">
                    <a:lumMod val="75000"/>
                    <a:lumOff val="25000"/>
                  </a:schemeClr>
                </a:solidFill>
                <a:latin typeface="Helvetica Light" charset="0"/>
                <a:ea typeface="Helvetica Light" charset="0"/>
                <a:cs typeface="Helvetica Light" charset="0"/>
              </a:rPr>
              <a:t> </a:t>
            </a:r>
          </a:p>
          <a:p>
            <a:pPr algn="ctr"/>
            <a:r>
              <a:rPr lang="es-ES" sz="1200" dirty="0" smtClean="0">
                <a:solidFill>
                  <a:schemeClr val="tx1">
                    <a:lumMod val="75000"/>
                    <a:lumOff val="25000"/>
                  </a:schemeClr>
                </a:solidFill>
                <a:latin typeface="Helvetica Light" charset="0"/>
                <a:ea typeface="Helvetica Light" charset="0"/>
                <a:cs typeface="Helvetica Light" charset="0"/>
              </a:rPr>
              <a:t>esta modalidad toma las deudas que usted posee con varios productos financieros, las unifica y las convierte en un solo crédito.</a:t>
            </a:r>
            <a:endParaRPr lang="es-ES_tradnl" sz="1200" dirty="0">
              <a:solidFill>
                <a:schemeClr val="tx1">
                  <a:lumMod val="75000"/>
                  <a:lumOff val="25000"/>
                </a:schemeClr>
              </a:solidFill>
              <a:latin typeface="Helvetica Light" charset="0"/>
              <a:ea typeface="Helvetica Light" charset="0"/>
              <a:cs typeface="Helvetica Light" charset="0"/>
            </a:endParaRPr>
          </a:p>
        </p:txBody>
      </p:sp>
      <p:sp>
        <p:nvSpPr>
          <p:cNvPr id="13" name="CuadroTexto 12"/>
          <p:cNvSpPr txBox="1"/>
          <p:nvPr/>
        </p:nvSpPr>
        <p:spPr>
          <a:xfrm>
            <a:off x="3069331" y="3760648"/>
            <a:ext cx="2894591" cy="1200329"/>
          </a:xfrm>
          <a:prstGeom prst="rect">
            <a:avLst/>
          </a:prstGeom>
          <a:noFill/>
        </p:spPr>
        <p:txBody>
          <a:bodyPr wrap="square" rtlCol="0">
            <a:spAutoFit/>
          </a:bodyPr>
          <a:lstStyle/>
          <a:p>
            <a:pPr algn="ctr"/>
            <a:r>
              <a:rPr lang="es-ES" sz="1200" b="1" dirty="0" smtClean="0">
                <a:solidFill>
                  <a:srgbClr val="E6AB31"/>
                </a:solidFill>
                <a:latin typeface="Helvetica Light" charset="0"/>
                <a:ea typeface="Helvetica Light" charset="0"/>
                <a:cs typeface="Helvetica Light" charset="0"/>
              </a:rPr>
              <a:t>Refinanciar</a:t>
            </a:r>
            <a:r>
              <a:rPr lang="es-ES" sz="1200" dirty="0" smtClean="0">
                <a:solidFill>
                  <a:schemeClr val="tx1">
                    <a:lumMod val="75000"/>
                    <a:lumOff val="25000"/>
                  </a:schemeClr>
                </a:solidFill>
                <a:latin typeface="Helvetica Light" charset="0"/>
                <a:ea typeface="Helvetica Light" charset="0"/>
                <a:cs typeface="Helvetica Light" charset="0"/>
              </a:rPr>
              <a:t> </a:t>
            </a:r>
          </a:p>
          <a:p>
            <a:pPr algn="ctr"/>
            <a:r>
              <a:rPr lang="es-ES" sz="1200" dirty="0" smtClean="0">
                <a:solidFill>
                  <a:schemeClr val="tx1">
                    <a:lumMod val="75000"/>
                    <a:lumOff val="25000"/>
                  </a:schemeClr>
                </a:solidFill>
                <a:latin typeface="Helvetica Light" charset="0"/>
                <a:ea typeface="Helvetica Light" charset="0"/>
                <a:cs typeface="Helvetica Light" charset="0"/>
              </a:rPr>
              <a:t>consiste en cambiar algunas de las condiciones de su crédito –como por ejemplo el plazo y sistema de amortización- para obtener una cuota más baja y cómoda de pago.</a:t>
            </a:r>
            <a:endParaRPr lang="es-ES_tradnl" sz="1200" dirty="0">
              <a:solidFill>
                <a:schemeClr val="tx1">
                  <a:lumMod val="75000"/>
                  <a:lumOff val="25000"/>
                </a:schemeClr>
              </a:solidFill>
              <a:latin typeface="Helvetica Light" charset="0"/>
              <a:ea typeface="Helvetica Light" charset="0"/>
              <a:cs typeface="Helvetica Light" charset="0"/>
            </a:endParaRPr>
          </a:p>
        </p:txBody>
      </p:sp>
      <p:sp>
        <p:nvSpPr>
          <p:cNvPr id="14" name="CuadroTexto 13"/>
          <p:cNvSpPr txBox="1"/>
          <p:nvPr/>
        </p:nvSpPr>
        <p:spPr>
          <a:xfrm>
            <a:off x="177981" y="3827126"/>
            <a:ext cx="2511095" cy="1015663"/>
          </a:xfrm>
          <a:prstGeom prst="rect">
            <a:avLst/>
          </a:prstGeom>
          <a:noFill/>
        </p:spPr>
        <p:txBody>
          <a:bodyPr wrap="square" rtlCol="0">
            <a:spAutoFit/>
          </a:bodyPr>
          <a:lstStyle/>
          <a:p>
            <a:pPr algn="ctr"/>
            <a:r>
              <a:rPr lang="es-ES" sz="1200" b="1" dirty="0" smtClean="0">
                <a:solidFill>
                  <a:srgbClr val="E6AB31"/>
                </a:solidFill>
                <a:latin typeface="Helvetica Light" charset="0"/>
                <a:ea typeface="Helvetica Light" charset="0"/>
                <a:cs typeface="Helvetica Light" charset="0"/>
              </a:rPr>
              <a:t>Rediferir</a:t>
            </a:r>
            <a:r>
              <a:rPr lang="es-ES" sz="1200" dirty="0" smtClean="0">
                <a:solidFill>
                  <a:srgbClr val="E6AB31"/>
                </a:solidFill>
                <a:latin typeface="Helvetica Light" charset="0"/>
                <a:ea typeface="Helvetica Light" charset="0"/>
                <a:cs typeface="Helvetica Light" charset="0"/>
              </a:rPr>
              <a:t> </a:t>
            </a:r>
          </a:p>
          <a:p>
            <a:pPr algn="ctr"/>
            <a:r>
              <a:rPr lang="es-ES" sz="1200" dirty="0" smtClean="0">
                <a:solidFill>
                  <a:schemeClr val="tx1">
                    <a:lumMod val="75000"/>
                    <a:lumOff val="25000"/>
                  </a:schemeClr>
                </a:solidFill>
                <a:latin typeface="Helvetica Light" charset="0"/>
                <a:ea typeface="Helvetica Light" charset="0"/>
                <a:cs typeface="Helvetica Light" charset="0"/>
              </a:rPr>
              <a:t>es decir, aumentar el plazo de la deuda. Dependiendo de la entidad, la tasa de interés del crédito puede subir o bajar.</a:t>
            </a:r>
            <a:endParaRPr lang="es-ES_tradnl" sz="1200" dirty="0">
              <a:solidFill>
                <a:schemeClr val="tx1">
                  <a:lumMod val="75000"/>
                  <a:lumOff val="25000"/>
                </a:schemeClr>
              </a:solidFill>
              <a:latin typeface="Helvetica Light" charset="0"/>
              <a:ea typeface="Helvetica Light" charset="0"/>
              <a:cs typeface="Helvetica Light" charset="0"/>
            </a:endParaRPr>
          </a:p>
        </p:txBody>
      </p:sp>
      <p:pic>
        <p:nvPicPr>
          <p:cNvPr id="16" name="Imagen 15"/>
          <p:cNvPicPr>
            <a:picLocks noChangeAspect="1"/>
          </p:cNvPicPr>
          <p:nvPr/>
        </p:nvPicPr>
        <p:blipFill rotWithShape="1">
          <a:blip r:embed="rId3">
            <a:extLst>
              <a:ext uri="{28A0092B-C50C-407E-A947-70E740481C1C}">
                <a14:useLocalDpi xmlns:a14="http://schemas.microsoft.com/office/drawing/2010/main" val="0"/>
              </a:ext>
            </a:extLst>
          </a:blip>
          <a:srcRect l="42573" t="39518" r="42422" b="39598"/>
          <a:stretch/>
        </p:blipFill>
        <p:spPr>
          <a:xfrm>
            <a:off x="6864515" y="2227274"/>
            <a:ext cx="1371600" cy="1432194"/>
          </a:xfrm>
          <a:prstGeom prst="rect">
            <a:avLst/>
          </a:prstGeom>
        </p:spPr>
      </p:pic>
      <p:pic>
        <p:nvPicPr>
          <p:cNvPr id="17" name="Imagen 16"/>
          <p:cNvPicPr>
            <a:picLocks noChangeAspect="1"/>
          </p:cNvPicPr>
          <p:nvPr/>
        </p:nvPicPr>
        <p:blipFill rotWithShape="1">
          <a:blip r:embed="rId3">
            <a:extLst>
              <a:ext uri="{28A0092B-C50C-407E-A947-70E740481C1C}">
                <a14:useLocalDpi xmlns:a14="http://schemas.microsoft.com/office/drawing/2010/main" val="0"/>
              </a:ext>
            </a:extLst>
          </a:blip>
          <a:srcRect l="62043" t="39518" r="22867" b="39598"/>
          <a:stretch/>
        </p:blipFill>
        <p:spPr>
          <a:xfrm>
            <a:off x="3826960" y="2227274"/>
            <a:ext cx="1379332" cy="1432194"/>
          </a:xfrm>
          <a:prstGeom prst="rect">
            <a:avLst/>
          </a:prstGeom>
        </p:spPr>
      </p:pic>
      <p:pic>
        <p:nvPicPr>
          <p:cNvPr id="18" name="Imagen 17"/>
          <p:cNvPicPr>
            <a:picLocks noChangeAspect="1"/>
          </p:cNvPicPr>
          <p:nvPr/>
        </p:nvPicPr>
        <p:blipFill rotWithShape="1">
          <a:blip r:embed="rId4">
            <a:extLst>
              <a:ext uri="{28A0092B-C50C-407E-A947-70E740481C1C}">
                <a14:useLocalDpi xmlns:a14="http://schemas.microsoft.com/office/drawing/2010/main" val="0"/>
              </a:ext>
            </a:extLst>
          </a:blip>
          <a:srcRect l="41098" t="20185" r="41186" b="57593"/>
          <a:stretch/>
        </p:blipFill>
        <p:spPr>
          <a:xfrm>
            <a:off x="719526" y="2227274"/>
            <a:ext cx="1629440" cy="1533373"/>
          </a:xfrm>
          <a:prstGeom prst="rect">
            <a:avLst/>
          </a:prstGeom>
        </p:spPr>
      </p:pic>
    </p:spTree>
    <p:extLst>
      <p:ext uri="{BB962C8B-B14F-4D97-AF65-F5344CB8AC3E}">
        <p14:creationId xmlns:p14="http://schemas.microsoft.com/office/powerpoint/2010/main" val="2822363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600498" y="411658"/>
            <a:ext cx="5047989" cy="584775"/>
          </a:xfrm>
          <a:prstGeom prst="rect">
            <a:avLst/>
          </a:prstGeom>
          <a:noFill/>
        </p:spPr>
        <p:txBody>
          <a:bodyPr wrap="square" rtlCol="0">
            <a:spAutoFit/>
          </a:bodyPr>
          <a:lstStyle/>
          <a:p>
            <a:pPr algn="ctr" defTabSz="457200"/>
            <a:r>
              <a:rPr lang="es-CO" sz="3200" b="1" dirty="0">
                <a:solidFill>
                  <a:srgbClr val="EAB94E"/>
                </a:solidFill>
                <a:latin typeface="Helvetica"/>
                <a:cs typeface="Helvetica"/>
              </a:rPr>
              <a:t>Elementos de un crédito</a:t>
            </a:r>
            <a:endParaRPr lang="es-CO" sz="1200" b="1" dirty="0">
              <a:solidFill>
                <a:srgbClr val="EAB94E"/>
              </a:solidFill>
              <a:latin typeface="Helvetica"/>
              <a:cs typeface="Helvetica"/>
            </a:endParaRPr>
          </a:p>
        </p:txBody>
      </p:sp>
      <p:sp>
        <p:nvSpPr>
          <p:cNvPr id="9" name="CuadroTexto 8"/>
          <p:cNvSpPr txBox="1"/>
          <p:nvPr/>
        </p:nvSpPr>
        <p:spPr>
          <a:xfrm rot="16200000">
            <a:off x="490819" y="4090200"/>
            <a:ext cx="1932540" cy="584776"/>
          </a:xfrm>
          <a:prstGeom prst="rect">
            <a:avLst/>
          </a:prstGeom>
          <a:noFill/>
        </p:spPr>
        <p:txBody>
          <a:bodyPr wrap="none" rtlCol="0">
            <a:spAutoFit/>
          </a:bodyPr>
          <a:lstStyle/>
          <a:p>
            <a:r>
              <a:rPr lang="es-ES" sz="3200" b="1" dirty="0">
                <a:solidFill>
                  <a:schemeClr val="bg1"/>
                </a:solidFill>
                <a:latin typeface="Helvetica"/>
                <a:cs typeface="Helvetica"/>
              </a:rPr>
              <a:t>CAPITAL</a:t>
            </a:r>
          </a:p>
        </p:txBody>
      </p:sp>
      <p:sp>
        <p:nvSpPr>
          <p:cNvPr id="10" name="CuadroTexto 9"/>
          <p:cNvSpPr txBox="1"/>
          <p:nvPr/>
        </p:nvSpPr>
        <p:spPr>
          <a:xfrm rot="16200000">
            <a:off x="2174580" y="4090200"/>
            <a:ext cx="1757813" cy="584776"/>
          </a:xfrm>
          <a:prstGeom prst="rect">
            <a:avLst/>
          </a:prstGeom>
          <a:noFill/>
        </p:spPr>
        <p:txBody>
          <a:bodyPr wrap="none" rtlCol="0">
            <a:spAutoFit/>
          </a:bodyPr>
          <a:lstStyle/>
          <a:p>
            <a:r>
              <a:rPr lang="es-ES" sz="3200" b="1" dirty="0">
                <a:solidFill>
                  <a:schemeClr val="bg1"/>
                </a:solidFill>
                <a:latin typeface="Helvetica"/>
                <a:cs typeface="Helvetica"/>
              </a:rPr>
              <a:t>TIEMPO</a:t>
            </a:r>
          </a:p>
        </p:txBody>
      </p:sp>
      <p:sp>
        <p:nvSpPr>
          <p:cNvPr id="11" name="CuadroTexto 10"/>
          <p:cNvSpPr txBox="1"/>
          <p:nvPr/>
        </p:nvSpPr>
        <p:spPr>
          <a:xfrm rot="16200000">
            <a:off x="3588909" y="3843979"/>
            <a:ext cx="1963198" cy="1077218"/>
          </a:xfrm>
          <a:prstGeom prst="rect">
            <a:avLst/>
          </a:prstGeom>
          <a:noFill/>
        </p:spPr>
        <p:txBody>
          <a:bodyPr wrap="none" rtlCol="0">
            <a:spAutoFit/>
          </a:bodyPr>
          <a:lstStyle/>
          <a:p>
            <a:r>
              <a:rPr lang="es-ES" sz="3200" b="1" dirty="0">
                <a:solidFill>
                  <a:schemeClr val="bg1"/>
                </a:solidFill>
                <a:latin typeface="Helvetica"/>
                <a:cs typeface="Helvetica"/>
              </a:rPr>
              <a:t>TASA DE </a:t>
            </a:r>
          </a:p>
          <a:p>
            <a:r>
              <a:rPr lang="es-ES" sz="3200" b="1" dirty="0">
                <a:solidFill>
                  <a:schemeClr val="bg1"/>
                </a:solidFill>
                <a:latin typeface="Helvetica"/>
                <a:cs typeface="Helvetica"/>
              </a:rPr>
              <a:t>INTERES</a:t>
            </a:r>
          </a:p>
        </p:txBody>
      </p:sp>
      <p:sp>
        <p:nvSpPr>
          <p:cNvPr id="12" name="CuadroTexto 11"/>
          <p:cNvSpPr txBox="1"/>
          <p:nvPr/>
        </p:nvSpPr>
        <p:spPr>
          <a:xfrm rot="16200000">
            <a:off x="4902773" y="4090200"/>
            <a:ext cx="2510623" cy="584776"/>
          </a:xfrm>
          <a:prstGeom prst="rect">
            <a:avLst/>
          </a:prstGeom>
          <a:noFill/>
        </p:spPr>
        <p:txBody>
          <a:bodyPr wrap="none" rtlCol="0">
            <a:spAutoFit/>
          </a:bodyPr>
          <a:lstStyle/>
          <a:p>
            <a:r>
              <a:rPr lang="es-ES" sz="3200" b="1" dirty="0">
                <a:solidFill>
                  <a:schemeClr val="bg1"/>
                </a:solidFill>
                <a:latin typeface="Helvetica"/>
                <a:cs typeface="Helvetica"/>
              </a:rPr>
              <a:t>INTERESES</a:t>
            </a:r>
          </a:p>
        </p:txBody>
      </p:sp>
      <p:sp>
        <p:nvSpPr>
          <p:cNvPr id="13" name="CuadroTexto 12"/>
          <p:cNvSpPr txBox="1"/>
          <p:nvPr/>
        </p:nvSpPr>
        <p:spPr>
          <a:xfrm rot="16200000">
            <a:off x="6266392" y="3874756"/>
            <a:ext cx="2835068" cy="1015663"/>
          </a:xfrm>
          <a:prstGeom prst="rect">
            <a:avLst/>
          </a:prstGeom>
          <a:noFill/>
        </p:spPr>
        <p:txBody>
          <a:bodyPr wrap="none" rtlCol="0">
            <a:spAutoFit/>
          </a:bodyPr>
          <a:lstStyle/>
          <a:p>
            <a:pPr algn="ctr"/>
            <a:r>
              <a:rPr lang="es-ES" sz="3000" b="1" dirty="0">
                <a:solidFill>
                  <a:schemeClr val="bg1"/>
                </a:solidFill>
                <a:latin typeface="Helvetica"/>
                <a:cs typeface="Helvetica"/>
              </a:rPr>
              <a:t>COSTOS</a:t>
            </a:r>
          </a:p>
          <a:p>
            <a:pPr algn="ctr"/>
            <a:r>
              <a:rPr lang="es-ES" sz="3000" b="1" dirty="0">
                <a:solidFill>
                  <a:schemeClr val="bg1"/>
                </a:solidFill>
                <a:latin typeface="Helvetica"/>
                <a:cs typeface="Helvetica"/>
              </a:rPr>
              <a:t>ADICIONALES</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62</a:t>
            </a:fld>
            <a:endParaRPr lang="es-ES"/>
          </a:p>
        </p:txBody>
      </p:sp>
    </p:spTree>
    <p:extLst>
      <p:ext uri="{BB962C8B-B14F-4D97-AF65-F5344CB8AC3E}">
        <p14:creationId xmlns:p14="http://schemas.microsoft.com/office/powerpoint/2010/main" val="32886535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9272C22C-0B60-D945-AA74-1F0C44F842C5}" type="slidenum">
              <a:rPr lang="es-ES" smtClean="0"/>
              <a:t>63</a:t>
            </a:fld>
            <a:endParaRPr lang="es-ES"/>
          </a:p>
        </p:txBody>
      </p:sp>
      <p:sp>
        <p:nvSpPr>
          <p:cNvPr id="5" name="CuadroTexto 6"/>
          <p:cNvSpPr txBox="1"/>
          <p:nvPr/>
        </p:nvSpPr>
        <p:spPr>
          <a:xfrm>
            <a:off x="682383" y="1283214"/>
            <a:ext cx="8209791" cy="1077218"/>
          </a:xfrm>
          <a:prstGeom prst="rect">
            <a:avLst/>
          </a:prstGeom>
          <a:noFill/>
        </p:spPr>
        <p:txBody>
          <a:bodyPr wrap="square" rtlCol="0">
            <a:spAutoFit/>
          </a:bodyPr>
          <a:lstStyle/>
          <a:p>
            <a:pPr algn="ctr" defTabSz="457200"/>
            <a:r>
              <a:rPr lang="es-CO" sz="3200" dirty="0">
                <a:solidFill>
                  <a:srgbClr val="EAB94E"/>
                </a:solidFill>
                <a:latin typeface="Helvetica Light"/>
                <a:cs typeface="Helvetica Light"/>
              </a:rPr>
              <a:t>En general, </a:t>
            </a:r>
          </a:p>
          <a:p>
            <a:pPr algn="ctr" defTabSz="457200"/>
            <a:r>
              <a:rPr lang="es-CO" sz="3200" b="1" dirty="0">
                <a:solidFill>
                  <a:srgbClr val="EAB94E"/>
                </a:solidFill>
                <a:latin typeface="Helvetica"/>
                <a:cs typeface="Helvetica"/>
              </a:rPr>
              <a:t>es conveniente un crédito cuando…</a:t>
            </a:r>
            <a:endParaRPr lang="es-CO" sz="1200" b="1" dirty="0">
              <a:solidFill>
                <a:srgbClr val="EAB94E"/>
              </a:solidFill>
              <a:latin typeface="Helvetica"/>
              <a:cs typeface="Helvetica"/>
            </a:endParaRPr>
          </a:p>
        </p:txBody>
      </p:sp>
      <p:sp>
        <p:nvSpPr>
          <p:cNvPr id="7" name="12 Rectángulo"/>
          <p:cNvSpPr/>
          <p:nvPr/>
        </p:nvSpPr>
        <p:spPr>
          <a:xfrm>
            <a:off x="682383" y="2996510"/>
            <a:ext cx="7916449" cy="2676117"/>
          </a:xfrm>
          <a:prstGeom prst="rect">
            <a:avLst/>
          </a:prstGeom>
        </p:spPr>
        <p:txBody>
          <a:bodyPr wrap="square">
            <a:spAutoFit/>
          </a:bodyPr>
          <a:lstStyle/>
          <a:p>
            <a:pPr marL="538163" lvl="0" indent="-538163" algn="just">
              <a:lnSpc>
                <a:spcPct val="107000"/>
              </a:lnSpc>
              <a:spcAft>
                <a:spcPts val="800"/>
              </a:spcAft>
              <a:buClr>
                <a:schemeClr val="tx2">
                  <a:lumMod val="75000"/>
                </a:schemeClr>
              </a:buClr>
              <a:buSzPct val="150000"/>
              <a:buFont typeface="Wingdings" panose="05000000000000000000" pitchFamily="2" charset="2"/>
              <a:buChar char="v"/>
            </a:pPr>
            <a:r>
              <a:rPr lang="es-ES" sz="2000" b="1" dirty="0">
                <a:solidFill>
                  <a:srgbClr val="0B2D39"/>
                </a:solidFill>
                <a:latin typeface="Helvetica Light"/>
                <a:ea typeface="Calibri" panose="020F0502020204030204" pitchFamily="34" charset="0"/>
                <a:cs typeface="Helvetica Light"/>
              </a:rPr>
              <a:t>No se puede esperar a ahorrar </a:t>
            </a:r>
            <a:r>
              <a:rPr lang="es-ES" dirty="0">
                <a:solidFill>
                  <a:srgbClr val="0B2D39"/>
                </a:solidFill>
                <a:latin typeface="Helvetica Light"/>
                <a:ea typeface="Calibri" panose="020F0502020204030204" pitchFamily="34" charset="0"/>
                <a:cs typeface="Helvetica Light"/>
              </a:rPr>
              <a:t>el dinero para suplir una necesidad. Por ejemplo, comprar una casa</a:t>
            </a:r>
            <a:r>
              <a:rPr lang="es-ES" dirty="0" smtClean="0">
                <a:solidFill>
                  <a:srgbClr val="0B2D39"/>
                </a:solidFill>
                <a:latin typeface="Helvetica Light"/>
                <a:ea typeface="Calibri" panose="020F0502020204030204" pitchFamily="34" charset="0"/>
                <a:cs typeface="Helvetica Light"/>
              </a:rPr>
              <a:t>.</a:t>
            </a:r>
          </a:p>
          <a:p>
            <a:pPr lvl="0" algn="just">
              <a:lnSpc>
                <a:spcPct val="107000"/>
              </a:lnSpc>
              <a:spcAft>
                <a:spcPts val="800"/>
              </a:spcAft>
              <a:buClr>
                <a:schemeClr val="tx2">
                  <a:lumMod val="75000"/>
                </a:schemeClr>
              </a:buClr>
              <a:buSzPct val="150000"/>
            </a:pPr>
            <a:endParaRPr lang="es-CO" dirty="0">
              <a:solidFill>
                <a:srgbClr val="0B2D39"/>
              </a:solidFill>
              <a:latin typeface="Helvetica Light"/>
              <a:ea typeface="Calibri" panose="020F0502020204030204" pitchFamily="34" charset="0"/>
              <a:cs typeface="Helvetica Light"/>
            </a:endParaRPr>
          </a:p>
          <a:p>
            <a:pPr marL="538163" lvl="0" indent="-538163" algn="just">
              <a:lnSpc>
                <a:spcPct val="107000"/>
              </a:lnSpc>
              <a:spcAft>
                <a:spcPts val="800"/>
              </a:spcAft>
              <a:buClr>
                <a:schemeClr val="tx2">
                  <a:lumMod val="75000"/>
                </a:schemeClr>
              </a:buClr>
              <a:buSzPct val="150000"/>
              <a:buFont typeface="Wingdings" panose="05000000000000000000" pitchFamily="2" charset="2"/>
              <a:buChar char="v"/>
            </a:pPr>
            <a:r>
              <a:rPr lang="es-ES" sz="2000" b="1" dirty="0">
                <a:solidFill>
                  <a:srgbClr val="0B2D39"/>
                </a:solidFill>
                <a:latin typeface="Helvetica Light"/>
                <a:ea typeface="Calibri" panose="020F0502020204030204" pitchFamily="34" charset="0"/>
                <a:cs typeface="Helvetica Light"/>
              </a:rPr>
              <a:t>No adquirir el bien es más costoso </a:t>
            </a:r>
            <a:r>
              <a:rPr lang="es-ES" dirty="0">
                <a:solidFill>
                  <a:srgbClr val="0B2D39"/>
                </a:solidFill>
                <a:latin typeface="Helvetica Light"/>
                <a:ea typeface="Calibri" panose="020F0502020204030204" pitchFamily="34" charset="0"/>
                <a:cs typeface="Helvetica Light"/>
              </a:rPr>
              <a:t>que comprarlo a crédito. </a:t>
            </a:r>
            <a:endParaRPr lang="es-ES" dirty="0" smtClean="0">
              <a:solidFill>
                <a:srgbClr val="0B2D39"/>
              </a:solidFill>
              <a:latin typeface="Helvetica Light"/>
              <a:ea typeface="Calibri" panose="020F0502020204030204" pitchFamily="34" charset="0"/>
              <a:cs typeface="Helvetica Light"/>
            </a:endParaRPr>
          </a:p>
          <a:p>
            <a:pPr lvl="0" algn="just">
              <a:lnSpc>
                <a:spcPct val="107000"/>
              </a:lnSpc>
              <a:spcAft>
                <a:spcPts val="800"/>
              </a:spcAft>
              <a:buClr>
                <a:schemeClr val="tx2">
                  <a:lumMod val="75000"/>
                </a:schemeClr>
              </a:buClr>
              <a:buSzPct val="150000"/>
            </a:pPr>
            <a:endParaRPr lang="es-CO" dirty="0">
              <a:solidFill>
                <a:srgbClr val="0B2D39"/>
              </a:solidFill>
              <a:latin typeface="Helvetica Light"/>
              <a:ea typeface="Calibri" panose="020F0502020204030204" pitchFamily="34" charset="0"/>
              <a:cs typeface="Helvetica Light"/>
            </a:endParaRPr>
          </a:p>
          <a:p>
            <a:pPr marL="538163" lvl="0" indent="-538163" algn="just">
              <a:lnSpc>
                <a:spcPct val="107000"/>
              </a:lnSpc>
              <a:spcAft>
                <a:spcPts val="800"/>
              </a:spcAft>
              <a:buClr>
                <a:schemeClr val="tx2">
                  <a:lumMod val="75000"/>
                </a:schemeClr>
              </a:buClr>
              <a:buSzPct val="150000"/>
              <a:buFont typeface="Wingdings" panose="05000000000000000000" pitchFamily="2" charset="2"/>
              <a:buChar char="v"/>
            </a:pPr>
            <a:r>
              <a:rPr lang="es-ES" dirty="0">
                <a:solidFill>
                  <a:srgbClr val="0B2D39"/>
                </a:solidFill>
                <a:latin typeface="Helvetica Light"/>
                <a:ea typeface="Calibri" panose="020F0502020204030204" pitchFamily="34" charset="0"/>
                <a:cs typeface="Helvetica Light"/>
              </a:rPr>
              <a:t>Permitirá </a:t>
            </a:r>
            <a:r>
              <a:rPr lang="es-ES" sz="2000" b="1" dirty="0">
                <a:solidFill>
                  <a:srgbClr val="0B2D39"/>
                </a:solidFill>
                <a:latin typeface="Helvetica Light"/>
                <a:ea typeface="Calibri" panose="020F0502020204030204" pitchFamily="34" charset="0"/>
                <a:cs typeface="Helvetica Light"/>
              </a:rPr>
              <a:t>aumentar los ingresos</a:t>
            </a:r>
            <a:r>
              <a:rPr lang="es-ES" dirty="0">
                <a:solidFill>
                  <a:srgbClr val="0B2D39"/>
                </a:solidFill>
                <a:latin typeface="Helvetica Light"/>
                <a:ea typeface="Calibri" panose="020F0502020204030204" pitchFamily="34" charset="0"/>
                <a:cs typeface="Helvetica Light"/>
              </a:rPr>
              <a:t>. Por ejemplo, emprender o ampliar un negocio.</a:t>
            </a:r>
            <a:endParaRPr lang="es-CO" dirty="0">
              <a:solidFill>
                <a:srgbClr val="0B2D39"/>
              </a:solidFill>
              <a:latin typeface="Helvetica Light"/>
              <a:ea typeface="Calibri" panose="020F0502020204030204" pitchFamily="34" charset="0"/>
              <a:cs typeface="Helvetica Light"/>
            </a:endParaRPr>
          </a:p>
        </p:txBody>
      </p:sp>
    </p:spTree>
    <p:extLst>
      <p:ext uri="{BB962C8B-B14F-4D97-AF65-F5344CB8AC3E}">
        <p14:creationId xmlns:p14="http://schemas.microsoft.com/office/powerpoint/2010/main" val="3071152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61422" y="389254"/>
            <a:ext cx="7270622" cy="584776"/>
          </a:xfrm>
          <a:prstGeom prst="rect">
            <a:avLst/>
          </a:prstGeom>
          <a:noFill/>
        </p:spPr>
        <p:txBody>
          <a:bodyPr wrap="square" rtlCol="0">
            <a:spAutoFit/>
          </a:bodyPr>
          <a:lstStyle/>
          <a:p>
            <a:pPr defTabSz="457200"/>
            <a:r>
              <a:rPr lang="es-CO" sz="3200" b="1" dirty="0">
                <a:solidFill>
                  <a:srgbClr val="EAB94E"/>
                </a:solidFill>
                <a:latin typeface="Helvetica"/>
                <a:cs typeface="Helvetica"/>
              </a:rPr>
              <a:t>¿Hasta qué punto endeudarse?</a:t>
            </a:r>
          </a:p>
        </p:txBody>
      </p:sp>
      <p:sp>
        <p:nvSpPr>
          <p:cNvPr id="3" name="Rectangle 1"/>
          <p:cNvSpPr>
            <a:spLocks noChangeArrowheads="1"/>
          </p:cNvSpPr>
          <p:nvPr/>
        </p:nvSpPr>
        <p:spPr bwMode="auto">
          <a:xfrm>
            <a:off x="1795393" y="2964539"/>
            <a:ext cx="5580012"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809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80988" algn="ctr" defTabSz="914400" rtl="0" eaLnBrk="0" fontAlgn="base" latinLnBrk="0" hangingPunct="0">
              <a:lnSpc>
                <a:spcPct val="100000"/>
              </a:lnSpc>
              <a:spcBef>
                <a:spcPct val="0"/>
              </a:spcBef>
              <a:spcAft>
                <a:spcPct val="0"/>
              </a:spcAft>
              <a:buClrTx/>
              <a:buSzTx/>
              <a:buFontTx/>
              <a:buNone/>
              <a:tabLst/>
            </a:pPr>
            <a:r>
              <a:rPr kumimoji="0" lang="es-ES" altLang="es-CO" sz="4000" b="1" u="none" strike="noStrike" cap="none" normalizeH="0" baseline="0" dirty="0">
                <a:ln>
                  <a:noFill/>
                </a:ln>
                <a:solidFill>
                  <a:srgbClr val="196D90"/>
                </a:solidFill>
                <a:effectLst/>
                <a:latin typeface="Helvetica"/>
                <a:ea typeface="Calibri" panose="020F0502020204030204" pitchFamily="34" charset="0"/>
                <a:cs typeface="Helvetica"/>
              </a:rPr>
              <a:t>INGRESO </a:t>
            </a:r>
            <a:r>
              <a:rPr kumimoji="0" lang="es-ES" altLang="es-CO" sz="4000" b="1" u="sng" strike="noStrike" cap="none" normalizeH="0" baseline="0" dirty="0">
                <a:ln>
                  <a:noFill/>
                </a:ln>
                <a:solidFill>
                  <a:srgbClr val="196D90"/>
                </a:solidFill>
                <a:effectLst/>
                <a:latin typeface="Helvetica"/>
                <a:ea typeface="Calibri" panose="020F0502020204030204" pitchFamily="34" charset="0"/>
                <a:cs typeface="Helvetica"/>
              </a:rPr>
              <a:t>NETO</a:t>
            </a:r>
            <a:r>
              <a:rPr kumimoji="0" lang="es-ES" altLang="es-CO" sz="4000" b="1" u="none" strike="noStrike" cap="none" normalizeH="0" baseline="0" dirty="0">
                <a:ln>
                  <a:noFill/>
                </a:ln>
                <a:solidFill>
                  <a:srgbClr val="196D90"/>
                </a:solidFill>
                <a:effectLst/>
                <a:latin typeface="Helvetica"/>
                <a:ea typeface="Calibri" panose="020F0502020204030204" pitchFamily="34" charset="0"/>
                <a:cs typeface="Helvetica"/>
              </a:rPr>
              <a:t> MENSUAL</a:t>
            </a:r>
            <a:endParaRPr kumimoji="0" lang="es-CO" altLang="es-CO" sz="4000" b="1" u="none" strike="noStrike" cap="none" normalizeH="0" baseline="0" dirty="0">
              <a:ln>
                <a:noFill/>
              </a:ln>
              <a:solidFill>
                <a:srgbClr val="196D90"/>
              </a:solidFill>
              <a:effectLst/>
              <a:latin typeface="Helvetica"/>
              <a:cs typeface="Helvetica"/>
            </a:endParaRPr>
          </a:p>
        </p:txBody>
      </p:sp>
      <p:sp>
        <p:nvSpPr>
          <p:cNvPr id="5" name="Rectángulo 4"/>
          <p:cNvSpPr/>
          <p:nvPr/>
        </p:nvSpPr>
        <p:spPr>
          <a:xfrm>
            <a:off x="3105517" y="4236929"/>
            <a:ext cx="3281163" cy="430887"/>
          </a:xfrm>
          <a:prstGeom prst="rect">
            <a:avLst/>
          </a:prstGeom>
        </p:spPr>
        <p:txBody>
          <a:bodyPr wrap="square">
            <a:spAutoFit/>
          </a:bodyPr>
          <a:lstStyle/>
          <a:p>
            <a:pPr lvl="0" indent="280988" algn="just" eaLnBrk="0" fontAlgn="base" hangingPunct="0">
              <a:spcBef>
                <a:spcPct val="0"/>
              </a:spcBef>
              <a:spcAft>
                <a:spcPct val="0"/>
              </a:spcAft>
            </a:pPr>
            <a:r>
              <a:rPr lang="es-ES" altLang="es-CO" sz="1400" dirty="0">
                <a:solidFill>
                  <a:srgbClr val="EAB94E"/>
                </a:solidFill>
                <a:latin typeface="Helvetica Light"/>
                <a:ea typeface="Calibri" panose="020F0502020204030204" pitchFamily="34" charset="0"/>
                <a:cs typeface="Helvetica Light"/>
              </a:rPr>
              <a:t>Ejemplo:</a:t>
            </a:r>
            <a:r>
              <a:rPr lang="es-CO" altLang="es-CO" sz="1400" dirty="0">
                <a:solidFill>
                  <a:srgbClr val="EAB94E"/>
                </a:solidFill>
                <a:latin typeface="Helvetica Light"/>
                <a:cs typeface="Helvetica Light"/>
              </a:rPr>
              <a:t> </a:t>
            </a:r>
            <a:r>
              <a:rPr lang="es-ES" altLang="es-CO" sz="1400" b="1" dirty="0">
                <a:solidFill>
                  <a:srgbClr val="EAB94E"/>
                </a:solidFill>
                <a:latin typeface="Helvetica"/>
                <a:ea typeface="Calibri" panose="020F0502020204030204" pitchFamily="34" charset="0"/>
                <a:cs typeface="Helvetica"/>
              </a:rPr>
              <a:t>$300.000 / $900.00</a:t>
            </a:r>
            <a:endParaRPr lang="es-ES" altLang="es-CO" sz="1400" b="1" dirty="0">
              <a:solidFill>
                <a:srgbClr val="EAB94E"/>
              </a:solidFill>
              <a:latin typeface="Helvetica"/>
              <a:cs typeface="Helvetica"/>
            </a:endParaRPr>
          </a:p>
          <a:p>
            <a:pPr lvl="0" indent="280988" algn="just" eaLnBrk="0" fontAlgn="base" hangingPunct="0">
              <a:spcBef>
                <a:spcPct val="0"/>
              </a:spcBef>
              <a:spcAft>
                <a:spcPct val="0"/>
              </a:spcAft>
            </a:pPr>
            <a:endParaRPr lang="es-CO" altLang="es-CO" sz="800" dirty="0"/>
          </a:p>
        </p:txBody>
      </p:sp>
      <p:sp>
        <p:nvSpPr>
          <p:cNvPr id="6" name="Rectángulo 5"/>
          <p:cNvSpPr/>
          <p:nvPr/>
        </p:nvSpPr>
        <p:spPr>
          <a:xfrm>
            <a:off x="3490660" y="4438722"/>
            <a:ext cx="2233266" cy="1107996"/>
          </a:xfrm>
          <a:prstGeom prst="rect">
            <a:avLst/>
          </a:prstGeom>
        </p:spPr>
        <p:txBody>
          <a:bodyPr wrap="square">
            <a:spAutoFit/>
          </a:bodyPr>
          <a:lstStyle/>
          <a:p>
            <a:pPr lvl="0" indent="280988" algn="just" eaLnBrk="0" fontAlgn="base" hangingPunct="0">
              <a:spcBef>
                <a:spcPct val="0"/>
              </a:spcBef>
              <a:spcAft>
                <a:spcPct val="0"/>
              </a:spcAft>
            </a:pPr>
            <a:r>
              <a:rPr lang="x-none" altLang="es-CO" sz="6600" b="1" dirty="0">
                <a:solidFill>
                  <a:srgbClr val="EAB94E"/>
                </a:solidFill>
                <a:latin typeface="Helvetica"/>
                <a:cs typeface="Helvetica"/>
              </a:rPr>
              <a:t>33%</a:t>
            </a:r>
            <a:endParaRPr lang="es-CO" altLang="es-CO" sz="6600" b="1" dirty="0">
              <a:solidFill>
                <a:srgbClr val="EAB94E"/>
              </a:solidFill>
              <a:latin typeface="Helvetica"/>
              <a:cs typeface="Helvetica"/>
            </a:endParaRPr>
          </a:p>
        </p:txBody>
      </p:sp>
      <p:sp>
        <p:nvSpPr>
          <p:cNvPr id="7" name="CuadroTexto 6"/>
          <p:cNvSpPr txBox="1"/>
          <p:nvPr/>
        </p:nvSpPr>
        <p:spPr>
          <a:xfrm>
            <a:off x="561422" y="988961"/>
            <a:ext cx="7270622" cy="400110"/>
          </a:xfrm>
          <a:prstGeom prst="rect">
            <a:avLst/>
          </a:prstGeom>
          <a:noFill/>
        </p:spPr>
        <p:txBody>
          <a:bodyPr wrap="square" rtlCol="0">
            <a:spAutoFit/>
          </a:bodyPr>
          <a:lstStyle/>
          <a:p>
            <a:pPr defTabSz="457200"/>
            <a:r>
              <a:rPr lang="es-CO" sz="2000" dirty="0">
                <a:solidFill>
                  <a:srgbClr val="EAB94E"/>
                </a:solidFill>
                <a:latin typeface="Helvetica Light"/>
                <a:cs typeface="Helvetica Light"/>
              </a:rPr>
              <a:t>¿Cómo calcular el grado de endeudamiento? </a:t>
            </a:r>
          </a:p>
        </p:txBody>
      </p:sp>
      <p:sp>
        <p:nvSpPr>
          <p:cNvPr id="9" name="Rectangle 1"/>
          <p:cNvSpPr>
            <a:spLocks noChangeArrowheads="1"/>
          </p:cNvSpPr>
          <p:nvPr/>
        </p:nvSpPr>
        <p:spPr bwMode="auto">
          <a:xfrm>
            <a:off x="1795393" y="1491739"/>
            <a:ext cx="5580012"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809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lang="es-ES" altLang="es-CO" sz="4000" b="1" dirty="0">
                <a:solidFill>
                  <a:srgbClr val="196D90"/>
                </a:solidFill>
                <a:latin typeface="Helvetica"/>
                <a:ea typeface="Calibri" panose="020F0502020204030204" pitchFamily="34" charset="0"/>
                <a:cs typeface="Helvetica"/>
              </a:rPr>
              <a:t>CUOTAS DE DEUDAS AL MES </a:t>
            </a:r>
            <a:endParaRPr kumimoji="0" lang="es-CO" altLang="es-CO" sz="4000" b="1" u="none" strike="noStrike" cap="none" normalizeH="0" baseline="0" dirty="0">
              <a:ln>
                <a:noFill/>
              </a:ln>
              <a:solidFill>
                <a:srgbClr val="196D90"/>
              </a:solidFill>
              <a:effectLst/>
              <a:latin typeface="Helvetica"/>
              <a:cs typeface="Helvetica"/>
            </a:endParaRPr>
          </a:p>
        </p:txBody>
      </p:sp>
      <p:cxnSp>
        <p:nvCxnSpPr>
          <p:cNvPr id="11" name="Conector recto 10"/>
          <p:cNvCxnSpPr/>
          <p:nvPr/>
        </p:nvCxnSpPr>
        <p:spPr>
          <a:xfrm>
            <a:off x="2196148" y="2920444"/>
            <a:ext cx="4630431"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Marcador de número de diapositiva 9"/>
          <p:cNvSpPr>
            <a:spLocks noGrp="1"/>
          </p:cNvSpPr>
          <p:nvPr>
            <p:ph type="sldNum" sz="quarter" idx="12"/>
          </p:nvPr>
        </p:nvSpPr>
        <p:spPr/>
        <p:txBody>
          <a:bodyPr/>
          <a:lstStyle/>
          <a:p>
            <a:fld id="{9272C22C-0B60-D945-AA74-1F0C44F842C5}" type="slidenum">
              <a:rPr lang="es-ES" smtClean="0"/>
              <a:t>64</a:t>
            </a:fld>
            <a:endParaRPr lang="es-ES"/>
          </a:p>
        </p:txBody>
      </p:sp>
    </p:spTree>
    <p:extLst>
      <p:ext uri="{BB962C8B-B14F-4D97-AF65-F5344CB8AC3E}">
        <p14:creationId xmlns:p14="http://schemas.microsoft.com/office/powerpoint/2010/main" val="367811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188715" y="550921"/>
            <a:ext cx="3578298" cy="1384995"/>
          </a:xfrm>
          <a:prstGeom prst="rect">
            <a:avLst/>
          </a:prstGeom>
          <a:noFill/>
        </p:spPr>
        <p:txBody>
          <a:bodyPr wrap="square" rtlCol="0">
            <a:spAutoFit/>
          </a:bodyPr>
          <a:lstStyle/>
          <a:p>
            <a:r>
              <a:rPr lang="es-ES" sz="2800" b="1" dirty="0">
                <a:solidFill>
                  <a:srgbClr val="EAB94E"/>
                </a:solidFill>
                <a:latin typeface="Helvetica Light"/>
                <a:cs typeface="Helvetica Light"/>
              </a:rPr>
              <a:t>Actividad 4 : </a:t>
            </a:r>
            <a:endParaRPr lang="es-ES" sz="2800" b="1" dirty="0" smtClean="0">
              <a:solidFill>
                <a:srgbClr val="EAB94E"/>
              </a:solidFill>
              <a:latin typeface="Helvetica Light"/>
              <a:cs typeface="Helvetica Light"/>
            </a:endParaRPr>
          </a:p>
          <a:p>
            <a:r>
              <a:rPr lang="es-ES" sz="2800" dirty="0" smtClean="0">
                <a:solidFill>
                  <a:srgbClr val="EAB94E"/>
                </a:solidFill>
                <a:latin typeface="Helvetica Light"/>
                <a:cs typeface="Helvetica Light"/>
              </a:rPr>
              <a:t>¿</a:t>
            </a:r>
            <a:r>
              <a:rPr lang="es-ES" sz="2800" dirty="0">
                <a:solidFill>
                  <a:srgbClr val="EAB94E"/>
                </a:solidFill>
                <a:latin typeface="Helvetica Light"/>
                <a:cs typeface="Helvetica Light"/>
              </a:rPr>
              <a:t>Cuál es su grado de endeudamiento?</a:t>
            </a:r>
          </a:p>
        </p:txBody>
      </p:sp>
      <p:sp>
        <p:nvSpPr>
          <p:cNvPr id="3" name="Rectángulo 2"/>
          <p:cNvSpPr/>
          <p:nvPr/>
        </p:nvSpPr>
        <p:spPr>
          <a:xfrm>
            <a:off x="449490" y="4081504"/>
            <a:ext cx="8212597" cy="830997"/>
          </a:xfrm>
          <a:prstGeom prst="rect">
            <a:avLst/>
          </a:prstGeom>
        </p:spPr>
        <p:txBody>
          <a:bodyPr wrap="square">
            <a:spAutoFit/>
          </a:bodyPr>
          <a:lstStyle/>
          <a:p>
            <a:r>
              <a:rPr lang="es-ES" sz="2400" b="1" dirty="0">
                <a:solidFill>
                  <a:srgbClr val="EAB94E"/>
                </a:solidFill>
                <a:latin typeface="Helvetica Light"/>
                <a:cs typeface="Helvetica Light"/>
              </a:rPr>
              <a:t>Grado de endeudamiento = </a:t>
            </a:r>
            <a:endParaRPr lang="es-ES" sz="2400" b="1" dirty="0" smtClean="0">
              <a:solidFill>
                <a:srgbClr val="EAB94E"/>
              </a:solidFill>
              <a:latin typeface="Helvetica Light"/>
              <a:cs typeface="Helvetica Light"/>
            </a:endParaRPr>
          </a:p>
          <a:p>
            <a:r>
              <a:rPr lang="es-ES" sz="2400" b="1" dirty="0" smtClean="0">
                <a:solidFill>
                  <a:srgbClr val="EAB94E"/>
                </a:solidFill>
                <a:latin typeface="Helvetica Light"/>
                <a:cs typeface="Helvetica Light"/>
              </a:rPr>
              <a:t>Cuotas </a:t>
            </a:r>
            <a:r>
              <a:rPr lang="es-ES" sz="2400" b="1" dirty="0">
                <a:solidFill>
                  <a:srgbClr val="EAB94E"/>
                </a:solidFill>
                <a:latin typeface="Helvetica Light"/>
                <a:cs typeface="Helvetica Light"/>
              </a:rPr>
              <a:t>de las deudas al mes / ingreso neto mensual</a:t>
            </a: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65</a:t>
            </a:fld>
            <a:endParaRPr lang="es-ES"/>
          </a:p>
        </p:txBody>
      </p:sp>
    </p:spTree>
    <p:extLst>
      <p:ext uri="{BB962C8B-B14F-4D97-AF65-F5344CB8AC3E}">
        <p14:creationId xmlns:p14="http://schemas.microsoft.com/office/powerpoint/2010/main" val="1186605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uadroTexto 6"/>
          <p:cNvSpPr txBox="1"/>
          <p:nvPr/>
        </p:nvSpPr>
        <p:spPr>
          <a:xfrm rot="16200000">
            <a:off x="-1279350" y="2944049"/>
            <a:ext cx="4230225" cy="1077218"/>
          </a:xfrm>
          <a:prstGeom prst="rect">
            <a:avLst/>
          </a:prstGeom>
          <a:noFill/>
        </p:spPr>
        <p:txBody>
          <a:bodyPr wrap="square" rtlCol="0">
            <a:spAutoFit/>
          </a:bodyPr>
          <a:lstStyle/>
          <a:p>
            <a:pPr defTabSz="457200"/>
            <a:r>
              <a:rPr lang="es-CO" sz="3200" b="1" dirty="0" smtClean="0">
                <a:solidFill>
                  <a:srgbClr val="EAB94E"/>
                </a:solidFill>
                <a:latin typeface="Helvetica"/>
                <a:cs typeface="Helvetica"/>
              </a:rPr>
              <a:t>¿Cómo </a:t>
            </a:r>
            <a:r>
              <a:rPr lang="es-CO" sz="3200" b="1" dirty="0">
                <a:solidFill>
                  <a:srgbClr val="EAB94E"/>
                </a:solidFill>
                <a:latin typeface="Helvetica"/>
                <a:cs typeface="Helvetica"/>
              </a:rPr>
              <a:t>interpretar el porcentaje?</a:t>
            </a:r>
            <a:endParaRPr lang="es-CO" sz="1200" b="1" dirty="0">
              <a:solidFill>
                <a:srgbClr val="EAB94E"/>
              </a:solidFill>
              <a:latin typeface="Helvetica"/>
              <a:cs typeface="Helvetica"/>
            </a:endParaRPr>
          </a:p>
        </p:txBody>
      </p:sp>
      <p:sp>
        <p:nvSpPr>
          <p:cNvPr id="5" name="CuadroTexto 4"/>
          <p:cNvSpPr txBox="1"/>
          <p:nvPr/>
        </p:nvSpPr>
        <p:spPr>
          <a:xfrm>
            <a:off x="2714612" y="1313503"/>
            <a:ext cx="2271309" cy="1384995"/>
          </a:xfrm>
          <a:prstGeom prst="rect">
            <a:avLst/>
          </a:prstGeom>
        </p:spPr>
        <p:txBody>
          <a:bodyPr wrap="square" rtlCol="0">
            <a:spAutoFit/>
          </a:bodyPr>
          <a:lstStyle/>
          <a:p>
            <a:pPr algn="ctr"/>
            <a:r>
              <a:rPr lang="es-ES" dirty="0">
                <a:solidFill>
                  <a:srgbClr val="EAB94E"/>
                </a:solidFill>
                <a:latin typeface="Helvetica Light"/>
                <a:cs typeface="Helvetica Light"/>
              </a:rPr>
              <a:t>0% - 30%</a:t>
            </a:r>
          </a:p>
          <a:p>
            <a:pPr algn="ctr"/>
            <a:r>
              <a:rPr lang="es-ES" sz="1600" b="1" dirty="0">
                <a:solidFill>
                  <a:srgbClr val="0B2D39"/>
                </a:solidFill>
                <a:latin typeface="Helvetica"/>
                <a:cs typeface="Helvetica"/>
              </a:rPr>
              <a:t>Ideal, </a:t>
            </a:r>
            <a:r>
              <a:rPr lang="es-ES" sz="1600" dirty="0">
                <a:solidFill>
                  <a:srgbClr val="0B2D39"/>
                </a:solidFill>
                <a:latin typeface="Helvetica Light"/>
                <a:cs typeface="Helvetica Light"/>
              </a:rPr>
              <a:t>poca probabilidad de sobreendeudamiento</a:t>
            </a:r>
            <a:endParaRPr lang="es-ES" sz="1600" dirty="0">
              <a:solidFill>
                <a:srgbClr val="0B2D39"/>
              </a:solidFill>
              <a:latin typeface="Helvetica" panose="020B0604020202020204" pitchFamily="34" charset="0"/>
              <a:cs typeface="Helvetica" panose="020B0604020202020204" pitchFamily="34" charset="0"/>
            </a:endParaRPr>
          </a:p>
          <a:p>
            <a:endParaRPr lang="es-ES" dirty="0"/>
          </a:p>
        </p:txBody>
      </p:sp>
      <p:sp>
        <p:nvSpPr>
          <p:cNvPr id="7" name="CuadroTexto 6"/>
          <p:cNvSpPr txBox="1"/>
          <p:nvPr/>
        </p:nvSpPr>
        <p:spPr>
          <a:xfrm>
            <a:off x="2739326" y="3716536"/>
            <a:ext cx="2271309" cy="1631216"/>
          </a:xfrm>
          <a:prstGeom prst="rect">
            <a:avLst/>
          </a:prstGeom>
        </p:spPr>
        <p:txBody>
          <a:bodyPr wrap="square" rtlCol="0">
            <a:spAutoFit/>
          </a:bodyPr>
          <a:lstStyle/>
          <a:p>
            <a:pPr algn="ctr"/>
            <a:r>
              <a:rPr lang="es-ES" dirty="0">
                <a:solidFill>
                  <a:srgbClr val="EAB94E"/>
                </a:solidFill>
                <a:latin typeface="Helvetica Light"/>
                <a:cs typeface="Helvetica Light"/>
              </a:rPr>
              <a:t>41% - 60%</a:t>
            </a:r>
          </a:p>
          <a:p>
            <a:pPr algn="ctr"/>
            <a:r>
              <a:rPr lang="es-ES" sz="1600" b="1" dirty="0">
                <a:solidFill>
                  <a:srgbClr val="0B2D39"/>
                </a:solidFill>
                <a:latin typeface="Helvetica"/>
                <a:cs typeface="Helvetica"/>
              </a:rPr>
              <a:t>Alerta</a:t>
            </a:r>
            <a:r>
              <a:rPr lang="es-ES" sz="1600" dirty="0">
                <a:solidFill>
                  <a:srgbClr val="0B2D39"/>
                </a:solidFill>
                <a:latin typeface="Helvetica" panose="020B0604020202020204" pitchFamily="34" charset="0"/>
                <a:cs typeface="Helvetica" panose="020B0604020202020204" pitchFamily="34" charset="0"/>
              </a:rPr>
              <a:t>, alta </a:t>
            </a:r>
          </a:p>
          <a:p>
            <a:pPr algn="ctr"/>
            <a:r>
              <a:rPr lang="es-ES" sz="1600" dirty="0">
                <a:solidFill>
                  <a:srgbClr val="0B2D39"/>
                </a:solidFill>
                <a:latin typeface="Helvetica" panose="020B0604020202020204" pitchFamily="34" charset="0"/>
                <a:cs typeface="Helvetica" panose="020B0604020202020204" pitchFamily="34" charset="0"/>
              </a:rPr>
              <a:t>Probabilidad de caer en iliquidez y posibles</a:t>
            </a:r>
          </a:p>
          <a:p>
            <a:pPr algn="ctr"/>
            <a:r>
              <a:rPr lang="es-ES" sz="1600" dirty="0">
                <a:solidFill>
                  <a:srgbClr val="0B2D39"/>
                </a:solidFill>
                <a:latin typeface="Helvetica" panose="020B0604020202020204" pitchFamily="34" charset="0"/>
                <a:cs typeface="Helvetica" panose="020B0604020202020204" pitchFamily="34" charset="0"/>
              </a:rPr>
              <a:t>Incumplimientos</a:t>
            </a:r>
          </a:p>
          <a:p>
            <a:endParaRPr lang="es-ES" dirty="0"/>
          </a:p>
        </p:txBody>
      </p:sp>
      <p:sp>
        <p:nvSpPr>
          <p:cNvPr id="8" name="CuadroTexto 7"/>
          <p:cNvSpPr txBox="1"/>
          <p:nvPr/>
        </p:nvSpPr>
        <p:spPr>
          <a:xfrm>
            <a:off x="5481659" y="1367545"/>
            <a:ext cx="2271309" cy="1138773"/>
          </a:xfrm>
          <a:prstGeom prst="rect">
            <a:avLst/>
          </a:prstGeom>
        </p:spPr>
        <p:txBody>
          <a:bodyPr wrap="square" rtlCol="0">
            <a:spAutoFit/>
          </a:bodyPr>
          <a:lstStyle/>
          <a:p>
            <a:pPr algn="ctr"/>
            <a:r>
              <a:rPr lang="es-ES" dirty="0">
                <a:solidFill>
                  <a:srgbClr val="EAB94E"/>
                </a:solidFill>
                <a:latin typeface="Helvetica Light"/>
                <a:cs typeface="Helvetica Light"/>
              </a:rPr>
              <a:t>31% - 40%</a:t>
            </a:r>
          </a:p>
          <a:p>
            <a:pPr algn="ctr"/>
            <a:r>
              <a:rPr lang="es-ES" sz="1600" b="1" dirty="0">
                <a:solidFill>
                  <a:srgbClr val="0B2D39"/>
                </a:solidFill>
                <a:latin typeface="Helvetica"/>
                <a:cs typeface="Helvetica"/>
              </a:rPr>
              <a:t>Cuidado, </a:t>
            </a:r>
            <a:r>
              <a:rPr lang="es-ES" sz="1600" dirty="0">
                <a:solidFill>
                  <a:srgbClr val="0B2D39"/>
                </a:solidFill>
                <a:latin typeface="Helvetica" panose="020B0604020202020204" pitchFamily="34" charset="0"/>
                <a:cs typeface="Helvetica" panose="020B0604020202020204" pitchFamily="34" charset="0"/>
              </a:rPr>
              <a:t>realice </a:t>
            </a:r>
          </a:p>
          <a:p>
            <a:pPr algn="ctr"/>
            <a:r>
              <a:rPr lang="es-ES" sz="1600" dirty="0">
                <a:solidFill>
                  <a:srgbClr val="0B2D39"/>
                </a:solidFill>
                <a:latin typeface="Helvetica" panose="020B0604020202020204" pitchFamily="34" charset="0"/>
                <a:cs typeface="Helvetica" panose="020B0604020202020204" pitchFamily="34" charset="0"/>
              </a:rPr>
              <a:t>ajuste</a:t>
            </a:r>
          </a:p>
          <a:p>
            <a:endParaRPr lang="es-ES" dirty="0"/>
          </a:p>
        </p:txBody>
      </p:sp>
      <p:sp>
        <p:nvSpPr>
          <p:cNvPr id="9" name="CuadroTexto 8"/>
          <p:cNvSpPr txBox="1"/>
          <p:nvPr/>
        </p:nvSpPr>
        <p:spPr>
          <a:xfrm>
            <a:off x="5518730" y="3691822"/>
            <a:ext cx="2271309" cy="1631216"/>
          </a:xfrm>
          <a:prstGeom prst="rect">
            <a:avLst/>
          </a:prstGeom>
        </p:spPr>
        <p:txBody>
          <a:bodyPr wrap="square" rtlCol="0">
            <a:spAutoFit/>
          </a:bodyPr>
          <a:lstStyle/>
          <a:p>
            <a:pPr algn="ctr"/>
            <a:r>
              <a:rPr lang="es-ES" dirty="0" smtClean="0">
                <a:solidFill>
                  <a:srgbClr val="EAB94E"/>
                </a:solidFill>
                <a:latin typeface="Helvetica Light"/>
                <a:cs typeface="Helvetica Light"/>
              </a:rPr>
              <a:t>61% </a:t>
            </a:r>
            <a:r>
              <a:rPr lang="es-ES" dirty="0">
                <a:solidFill>
                  <a:srgbClr val="EAB94E"/>
                </a:solidFill>
                <a:latin typeface="Helvetica Light"/>
                <a:cs typeface="Helvetica Light"/>
              </a:rPr>
              <a:t>o +</a:t>
            </a:r>
          </a:p>
          <a:p>
            <a:pPr algn="ctr"/>
            <a:r>
              <a:rPr lang="es-ES" sz="1600" b="1" dirty="0">
                <a:solidFill>
                  <a:srgbClr val="0B2D39"/>
                </a:solidFill>
                <a:latin typeface="Helvetica"/>
                <a:cs typeface="Helvetica"/>
              </a:rPr>
              <a:t>Situación</a:t>
            </a:r>
            <a:r>
              <a:rPr lang="es-ES" sz="1600" dirty="0">
                <a:solidFill>
                  <a:srgbClr val="0B2D39"/>
                </a:solidFill>
                <a:latin typeface="Helvetica" panose="020B0604020202020204" pitchFamily="34" charset="0"/>
                <a:cs typeface="Helvetica" panose="020B0604020202020204" pitchFamily="34" charset="0"/>
              </a:rPr>
              <a:t> de </a:t>
            </a:r>
          </a:p>
          <a:p>
            <a:pPr algn="ctr"/>
            <a:r>
              <a:rPr lang="es-ES" sz="1600" dirty="0">
                <a:solidFill>
                  <a:srgbClr val="0B2D39"/>
                </a:solidFill>
                <a:latin typeface="Helvetica" panose="020B0604020202020204" pitchFamily="34" charset="0"/>
                <a:cs typeface="Helvetica" panose="020B0604020202020204" pitchFamily="34" charset="0"/>
              </a:rPr>
              <a:t>Sobreendeudamiento</a:t>
            </a:r>
          </a:p>
          <a:p>
            <a:pPr algn="ctr"/>
            <a:r>
              <a:rPr lang="es-ES" sz="1600" dirty="0">
                <a:solidFill>
                  <a:srgbClr val="0B2D39"/>
                </a:solidFill>
                <a:latin typeface="Helvetica" panose="020B0604020202020204" pitchFamily="34" charset="0"/>
                <a:cs typeface="Helvetica" panose="020B0604020202020204" pitchFamily="34" charset="0"/>
              </a:rPr>
              <a:t>y probabilidad de </a:t>
            </a:r>
          </a:p>
          <a:p>
            <a:pPr algn="ctr"/>
            <a:r>
              <a:rPr lang="es-ES" sz="1600" dirty="0">
                <a:solidFill>
                  <a:srgbClr val="0B2D39"/>
                </a:solidFill>
                <a:latin typeface="Helvetica" panose="020B0604020202020204" pitchFamily="34" charset="0"/>
                <a:cs typeface="Helvetica" panose="020B0604020202020204" pitchFamily="34" charset="0"/>
              </a:rPr>
              <a:t>entrar en mora</a:t>
            </a:r>
          </a:p>
          <a:p>
            <a:endParaRPr lang="es-ES" dirty="0"/>
          </a:p>
        </p:txBody>
      </p:sp>
      <p:sp>
        <p:nvSpPr>
          <p:cNvPr id="6" name="Marcador de número de diapositiva 5"/>
          <p:cNvSpPr>
            <a:spLocks noGrp="1"/>
          </p:cNvSpPr>
          <p:nvPr>
            <p:ph type="sldNum" sz="quarter" idx="12"/>
          </p:nvPr>
        </p:nvSpPr>
        <p:spPr/>
        <p:txBody>
          <a:bodyPr/>
          <a:lstStyle/>
          <a:p>
            <a:fld id="{9272C22C-0B60-D945-AA74-1F0C44F842C5}" type="slidenum">
              <a:rPr lang="es-ES" smtClean="0"/>
              <a:t>66</a:t>
            </a:fld>
            <a:endParaRPr lang="es-ES"/>
          </a:p>
        </p:txBody>
      </p:sp>
    </p:spTree>
    <p:extLst>
      <p:ext uri="{BB962C8B-B14F-4D97-AF65-F5344CB8AC3E}">
        <p14:creationId xmlns:p14="http://schemas.microsoft.com/office/powerpoint/2010/main" val="34584620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252136" y="508938"/>
            <a:ext cx="3578298" cy="1384995"/>
          </a:xfrm>
          <a:prstGeom prst="rect">
            <a:avLst/>
          </a:prstGeom>
          <a:noFill/>
        </p:spPr>
        <p:txBody>
          <a:bodyPr wrap="square" rtlCol="0">
            <a:spAutoFit/>
          </a:bodyPr>
          <a:lstStyle/>
          <a:p>
            <a:r>
              <a:rPr lang="es-ES" sz="2800" b="1" dirty="0">
                <a:solidFill>
                  <a:srgbClr val="EAB94E"/>
                </a:solidFill>
                <a:latin typeface="Helvetica Light"/>
                <a:cs typeface="Helvetica Light"/>
              </a:rPr>
              <a:t>Actividad 5 : </a:t>
            </a:r>
            <a:endParaRPr lang="es-ES" sz="2800" b="1" dirty="0" smtClean="0">
              <a:solidFill>
                <a:srgbClr val="EAB94E"/>
              </a:solidFill>
              <a:latin typeface="Helvetica Light"/>
              <a:cs typeface="Helvetica Light"/>
            </a:endParaRPr>
          </a:p>
          <a:p>
            <a:endParaRPr lang="es-ES" sz="2800" dirty="0" smtClean="0">
              <a:solidFill>
                <a:srgbClr val="EAB94E"/>
              </a:solidFill>
              <a:latin typeface="Helvetica Light"/>
              <a:cs typeface="Helvetica Light"/>
            </a:endParaRPr>
          </a:p>
          <a:p>
            <a:r>
              <a:rPr lang="es-ES" sz="2800" dirty="0" smtClean="0">
                <a:solidFill>
                  <a:srgbClr val="EAB94E"/>
                </a:solidFill>
                <a:latin typeface="Helvetica Light"/>
                <a:cs typeface="Helvetica Light"/>
              </a:rPr>
              <a:t>Test</a:t>
            </a:r>
            <a:endParaRPr lang="es-ES" sz="2800" dirty="0">
              <a:solidFill>
                <a:srgbClr val="EAB94E"/>
              </a:solidFill>
              <a:latin typeface="Helvetica Light"/>
              <a:cs typeface="Helvetica Light"/>
            </a:endParaRP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67</a:t>
            </a:fld>
            <a:endParaRPr lang="es-ES"/>
          </a:p>
        </p:txBody>
      </p:sp>
    </p:spTree>
    <p:extLst>
      <p:ext uri="{BB962C8B-B14F-4D97-AF65-F5344CB8AC3E}">
        <p14:creationId xmlns:p14="http://schemas.microsoft.com/office/powerpoint/2010/main" val="300747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46094" y="1517936"/>
            <a:ext cx="8464556" cy="3225114"/>
          </a:xfrm>
          <a:prstGeom prst="rect">
            <a:avLst/>
          </a:prstGeom>
          <a:noFill/>
        </p:spPr>
        <p:txBody>
          <a:bodyPr wrap="square" rtlCol="0">
            <a:spAutoFit/>
          </a:bodyPr>
          <a:lstStyle/>
          <a:p>
            <a:pPr algn="just">
              <a:lnSpc>
                <a:spcPct val="115000"/>
              </a:lnSpc>
              <a:spcAft>
                <a:spcPts val="1000"/>
              </a:spcAft>
            </a:pPr>
            <a:r>
              <a:rPr lang="es-ES" dirty="0">
                <a:latin typeface="Helvetica Light"/>
                <a:cs typeface="Helvetica Light"/>
              </a:rPr>
              <a:t>Antes de solicitar un crédito:</a:t>
            </a:r>
            <a:endParaRPr lang="es-CO" dirty="0">
              <a:latin typeface="Helvetica Light"/>
              <a:cs typeface="Helvetica Light"/>
            </a:endParaRPr>
          </a:p>
          <a:p>
            <a:pPr marL="342900" lvl="0" indent="-342900" algn="just">
              <a:lnSpc>
                <a:spcPct val="107000"/>
              </a:lnSpc>
              <a:spcAft>
                <a:spcPts val="800"/>
              </a:spcAft>
              <a:buFont typeface="Wingdings" panose="05000000000000000000" pitchFamily="2" charset="2"/>
              <a:buChar char="§"/>
            </a:pPr>
            <a:r>
              <a:rPr lang="es-ES" dirty="0">
                <a:latin typeface="Helvetica Light"/>
                <a:cs typeface="Helvetica Light"/>
              </a:rPr>
              <a:t>Tenga claro el </a:t>
            </a:r>
            <a:r>
              <a:rPr lang="es-ES" b="1" dirty="0">
                <a:solidFill>
                  <a:srgbClr val="F1AB32"/>
                </a:solidFill>
                <a:latin typeface="Helvetica Light"/>
                <a:cs typeface="Helvetica Light"/>
              </a:rPr>
              <a:t>propósito del dinero</a:t>
            </a:r>
            <a:r>
              <a:rPr lang="es-ES" dirty="0">
                <a:solidFill>
                  <a:srgbClr val="EAB94E"/>
                </a:solidFill>
                <a:latin typeface="Helvetica Light"/>
                <a:cs typeface="Helvetica Light"/>
              </a:rPr>
              <a:t> </a:t>
            </a:r>
            <a:r>
              <a:rPr lang="es-ES" dirty="0">
                <a:latin typeface="Helvetica Light"/>
                <a:cs typeface="Helvetica Light"/>
              </a:rPr>
              <a:t>y el compromiso que está asumiendo.</a:t>
            </a:r>
            <a:endParaRPr lang="es-CO" dirty="0">
              <a:latin typeface="Helvetica Light"/>
              <a:cs typeface="Helvetica Light"/>
            </a:endParaRPr>
          </a:p>
          <a:p>
            <a:pPr marL="342900" lvl="0" indent="-342900" algn="just">
              <a:lnSpc>
                <a:spcPct val="107000"/>
              </a:lnSpc>
              <a:spcAft>
                <a:spcPts val="800"/>
              </a:spcAft>
              <a:buFont typeface="Wingdings" panose="05000000000000000000" pitchFamily="2" charset="2"/>
              <a:buChar char="§"/>
            </a:pPr>
            <a:r>
              <a:rPr lang="es-ES" dirty="0">
                <a:latin typeface="Helvetica Light"/>
                <a:cs typeface="Helvetica Light"/>
              </a:rPr>
              <a:t>Haga un análisis minucioso de la fuente de crédito que más le </a:t>
            </a:r>
            <a:r>
              <a:rPr lang="es-ES" dirty="0" smtClean="0">
                <a:latin typeface="Helvetica Light"/>
                <a:cs typeface="Helvetica Light"/>
              </a:rPr>
              <a:t>conviene.</a:t>
            </a:r>
            <a:endParaRPr lang="es-CO" dirty="0">
              <a:latin typeface="Helvetica Light"/>
              <a:cs typeface="Helvetica Light"/>
            </a:endParaRPr>
          </a:p>
          <a:p>
            <a:pPr marL="342900" lvl="0" indent="-342900" algn="just">
              <a:lnSpc>
                <a:spcPct val="107000"/>
              </a:lnSpc>
              <a:spcAft>
                <a:spcPts val="800"/>
              </a:spcAft>
              <a:buFont typeface="Wingdings" panose="05000000000000000000" pitchFamily="2" charset="2"/>
              <a:buChar char="§"/>
            </a:pPr>
            <a:r>
              <a:rPr lang="es-ES" dirty="0">
                <a:latin typeface="Helvetica Light"/>
                <a:cs typeface="Helvetica Light"/>
              </a:rPr>
              <a:t>Determine su </a:t>
            </a:r>
            <a:r>
              <a:rPr lang="es-ES" b="1" dirty="0">
                <a:solidFill>
                  <a:srgbClr val="F1AB32"/>
                </a:solidFill>
                <a:latin typeface="Helvetica Light"/>
                <a:cs typeface="Helvetica Light"/>
              </a:rPr>
              <a:t>capacidad de </a:t>
            </a:r>
            <a:r>
              <a:rPr lang="es-ES" b="1" dirty="0" smtClean="0">
                <a:solidFill>
                  <a:srgbClr val="F1AB32"/>
                </a:solidFill>
                <a:latin typeface="Helvetica Light"/>
                <a:cs typeface="Helvetica Light"/>
              </a:rPr>
              <a:t>pago. </a:t>
            </a:r>
            <a:endParaRPr lang="es-CO" b="1" dirty="0">
              <a:solidFill>
                <a:srgbClr val="F1AB32"/>
              </a:solidFill>
              <a:latin typeface="Helvetica Light"/>
              <a:cs typeface="Helvetica Light"/>
            </a:endParaRPr>
          </a:p>
          <a:p>
            <a:pPr marL="285750" indent="-285750" algn="just">
              <a:lnSpc>
                <a:spcPct val="115000"/>
              </a:lnSpc>
              <a:spcAft>
                <a:spcPts val="1000"/>
              </a:spcAft>
              <a:buFont typeface="Wingdings" panose="05000000000000000000" pitchFamily="2" charset="2"/>
              <a:buChar char="§"/>
            </a:pPr>
            <a:r>
              <a:rPr lang="es-CO" dirty="0">
                <a:latin typeface="Helvetica Light"/>
                <a:cs typeface="Helvetica Light"/>
              </a:rPr>
              <a:t>Nunca tomar un crédito con </a:t>
            </a:r>
            <a:r>
              <a:rPr lang="es-CO" dirty="0" smtClean="0">
                <a:latin typeface="Helvetica Light"/>
                <a:cs typeface="Helvetica Light"/>
              </a:rPr>
              <a:t>un </a:t>
            </a:r>
            <a:r>
              <a:rPr lang="es-CO" b="1" dirty="0" smtClean="0">
                <a:solidFill>
                  <a:srgbClr val="F1AB32"/>
                </a:solidFill>
                <a:latin typeface="Helvetica Light"/>
                <a:cs typeface="Helvetica Light"/>
              </a:rPr>
              <a:t>pago mensual </a:t>
            </a:r>
            <a:r>
              <a:rPr lang="es-CO" dirty="0" smtClean="0">
                <a:latin typeface="Helvetica Light"/>
                <a:cs typeface="Helvetica Light"/>
              </a:rPr>
              <a:t>mayor </a:t>
            </a:r>
            <a:r>
              <a:rPr lang="es-CO" dirty="0">
                <a:latin typeface="Helvetica Light"/>
                <a:cs typeface="Helvetica Light"/>
              </a:rPr>
              <a:t>a la capacidad de pago.</a:t>
            </a:r>
          </a:p>
          <a:p>
            <a:pPr marL="285750" indent="-285750" algn="just">
              <a:lnSpc>
                <a:spcPct val="115000"/>
              </a:lnSpc>
              <a:spcAft>
                <a:spcPts val="1000"/>
              </a:spcAft>
              <a:buFont typeface="Wingdings" panose="05000000000000000000" pitchFamily="2" charset="2"/>
              <a:buChar char="§"/>
            </a:pPr>
            <a:r>
              <a:rPr lang="es-CO" dirty="0">
                <a:latin typeface="Helvetica Light"/>
                <a:cs typeface="Helvetica Light"/>
              </a:rPr>
              <a:t>Si </a:t>
            </a:r>
            <a:r>
              <a:rPr lang="es-CO" dirty="0" smtClean="0">
                <a:latin typeface="Helvetica Light"/>
                <a:cs typeface="Helvetica Light"/>
              </a:rPr>
              <a:t>tiene </a:t>
            </a:r>
            <a:r>
              <a:rPr lang="es-CO" dirty="0">
                <a:latin typeface="Helvetica Light"/>
                <a:cs typeface="Helvetica Light"/>
              </a:rPr>
              <a:t>problemas para reunir el pago mensual, </a:t>
            </a:r>
            <a:r>
              <a:rPr lang="es-CO" dirty="0" smtClean="0">
                <a:latin typeface="Helvetica Light"/>
                <a:cs typeface="Helvetica Light"/>
              </a:rPr>
              <a:t>acérquese a su </a:t>
            </a:r>
            <a:r>
              <a:rPr lang="es-CO" dirty="0">
                <a:latin typeface="Helvetica Light"/>
                <a:cs typeface="Helvetica Light"/>
              </a:rPr>
              <a:t>institución </a:t>
            </a:r>
            <a:r>
              <a:rPr lang="es-CO" dirty="0" smtClean="0">
                <a:latin typeface="Helvetica Light"/>
                <a:cs typeface="Helvetica Light"/>
              </a:rPr>
              <a:t>financiera y </a:t>
            </a:r>
            <a:r>
              <a:rPr lang="es-CO" b="1" dirty="0">
                <a:solidFill>
                  <a:srgbClr val="F1AB32"/>
                </a:solidFill>
                <a:latin typeface="Helvetica Light"/>
                <a:cs typeface="Helvetica Light"/>
              </a:rPr>
              <a:t>proponga un plan de pagos </a:t>
            </a:r>
            <a:r>
              <a:rPr lang="es-CO" dirty="0" smtClean="0">
                <a:latin typeface="Helvetica Light"/>
                <a:cs typeface="Helvetica Light"/>
              </a:rPr>
              <a:t>que le de margen de maniobra. </a:t>
            </a:r>
            <a:endParaRPr lang="es-CO" dirty="0">
              <a:latin typeface="Helvetica Light"/>
              <a:cs typeface="Helvetica Light"/>
            </a:endParaRPr>
          </a:p>
          <a:p>
            <a:endParaRPr lang="es-ES" dirty="0"/>
          </a:p>
        </p:txBody>
      </p:sp>
      <p:sp>
        <p:nvSpPr>
          <p:cNvPr id="6" name="Marcador de número de diapositiva 5"/>
          <p:cNvSpPr>
            <a:spLocks noGrp="1"/>
          </p:cNvSpPr>
          <p:nvPr>
            <p:ph type="sldNum" sz="quarter" idx="12"/>
          </p:nvPr>
        </p:nvSpPr>
        <p:spPr/>
        <p:txBody>
          <a:bodyPr/>
          <a:lstStyle/>
          <a:p>
            <a:fld id="{9272C22C-0B60-D945-AA74-1F0C44F842C5}" type="slidenum">
              <a:rPr lang="es-ES" smtClean="0"/>
              <a:t>68</a:t>
            </a:fld>
            <a:endParaRPr lang="es-ES"/>
          </a:p>
        </p:txBody>
      </p:sp>
      <p:sp>
        <p:nvSpPr>
          <p:cNvPr id="5" name="CuadroTexto 6"/>
          <p:cNvSpPr txBox="1"/>
          <p:nvPr/>
        </p:nvSpPr>
        <p:spPr>
          <a:xfrm>
            <a:off x="94612" y="736682"/>
            <a:ext cx="4683760" cy="584775"/>
          </a:xfrm>
          <a:prstGeom prst="rect">
            <a:avLst/>
          </a:prstGeom>
          <a:noFill/>
        </p:spPr>
        <p:txBody>
          <a:bodyPr wrap="square" rtlCol="0">
            <a:spAutoFit/>
          </a:bodyPr>
          <a:lstStyle/>
          <a:p>
            <a:r>
              <a:rPr lang="es-CO" sz="3200" b="1" dirty="0" smtClean="0">
                <a:solidFill>
                  <a:srgbClr val="EAB94E"/>
                </a:solidFill>
                <a:latin typeface="Helvetica"/>
                <a:cs typeface="Helvetica"/>
              </a:rPr>
              <a:t>Recuerde:</a:t>
            </a:r>
            <a:endParaRPr lang="es-CO" sz="1200" b="1" dirty="0">
              <a:solidFill>
                <a:srgbClr val="EAB94E"/>
              </a:solidFill>
              <a:latin typeface="Helvetica"/>
              <a:cs typeface="Helvetica"/>
            </a:endParaRPr>
          </a:p>
        </p:txBody>
      </p:sp>
      <p:sp>
        <p:nvSpPr>
          <p:cNvPr id="7" name="CuadroTexto 6"/>
          <p:cNvSpPr txBox="1"/>
          <p:nvPr/>
        </p:nvSpPr>
        <p:spPr>
          <a:xfrm>
            <a:off x="239282" y="4749343"/>
            <a:ext cx="9024359" cy="954107"/>
          </a:xfrm>
          <a:prstGeom prst="rect">
            <a:avLst/>
          </a:prstGeom>
          <a:noFill/>
        </p:spPr>
        <p:txBody>
          <a:bodyPr wrap="square" rtlCol="0">
            <a:spAutoFit/>
          </a:bodyPr>
          <a:lstStyle/>
          <a:p>
            <a:pPr algn="ctr"/>
            <a:r>
              <a:rPr lang="es-ES" sz="2800" b="1" dirty="0" smtClean="0">
                <a:solidFill>
                  <a:srgbClr val="EAB94E"/>
                </a:solidFill>
                <a:latin typeface="Helvetica"/>
                <a:cs typeface="Helvetica"/>
              </a:rPr>
              <a:t>¿Qué aprendió en este módulo y con qué se queda de esta experiencia? </a:t>
            </a:r>
            <a:endParaRPr lang="es-ES" sz="2800" b="1" dirty="0">
              <a:solidFill>
                <a:srgbClr val="EAB94E"/>
              </a:solidFill>
              <a:latin typeface="Helvetica"/>
              <a:cs typeface="Helvetica"/>
            </a:endParaRPr>
          </a:p>
        </p:txBody>
      </p:sp>
    </p:spTree>
    <p:extLst>
      <p:ext uri="{BB962C8B-B14F-4D97-AF65-F5344CB8AC3E}">
        <p14:creationId xmlns:p14="http://schemas.microsoft.com/office/powerpoint/2010/main" val="36573108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348610"/>
            <a:ext cx="9144000" cy="1015663"/>
          </a:xfrm>
          <a:prstGeom prst="rect">
            <a:avLst/>
          </a:prstGeom>
          <a:noFill/>
        </p:spPr>
        <p:txBody>
          <a:bodyPr wrap="square" rtlCol="0">
            <a:spAutoFit/>
          </a:bodyPr>
          <a:lstStyle/>
          <a:p>
            <a:pPr algn="ctr"/>
            <a:r>
              <a:rPr lang="es-ES" sz="6000" b="1" dirty="0">
                <a:solidFill>
                  <a:srgbClr val="EAB94E"/>
                </a:solidFill>
                <a:latin typeface="Helvetica"/>
                <a:cs typeface="Helvetica"/>
              </a:rPr>
              <a:t>Presentación</a:t>
            </a:r>
          </a:p>
        </p:txBody>
      </p:sp>
      <p:sp>
        <p:nvSpPr>
          <p:cNvPr id="3" name="Rectángulo 2"/>
          <p:cNvSpPr/>
          <p:nvPr/>
        </p:nvSpPr>
        <p:spPr>
          <a:xfrm>
            <a:off x="323586" y="1998001"/>
            <a:ext cx="4076963" cy="1938992"/>
          </a:xfrm>
          <a:prstGeom prst="rect">
            <a:avLst/>
          </a:prstGeom>
        </p:spPr>
        <p:txBody>
          <a:bodyPr wrap="square">
            <a:spAutoFit/>
          </a:bodyPr>
          <a:lstStyle/>
          <a:p>
            <a:r>
              <a:rPr lang="es-ES" sz="4000" b="1" dirty="0" smtClean="0">
                <a:solidFill>
                  <a:srgbClr val="EAB94E"/>
                </a:solidFill>
                <a:latin typeface="Helvetica"/>
                <a:cs typeface="Helvetica"/>
              </a:rPr>
              <a:t>¿Quiénes</a:t>
            </a:r>
            <a:r>
              <a:rPr lang="es-ES" sz="4000" b="1" dirty="0">
                <a:solidFill>
                  <a:srgbClr val="EAB94E"/>
                </a:solidFill>
                <a:latin typeface="Helvetica"/>
                <a:cs typeface="Helvetica"/>
              </a:rPr>
              <a:t>, </a:t>
            </a:r>
            <a:r>
              <a:rPr lang="es-ES" sz="4000" b="1" dirty="0" smtClean="0">
                <a:solidFill>
                  <a:srgbClr val="EAB94E"/>
                </a:solidFill>
                <a:latin typeface="Helvetica"/>
                <a:cs typeface="Helvetica"/>
              </a:rPr>
              <a:t>dónde</a:t>
            </a:r>
            <a:r>
              <a:rPr lang="es-ES" sz="4000" b="1" dirty="0">
                <a:solidFill>
                  <a:srgbClr val="EAB94E"/>
                </a:solidFill>
                <a:latin typeface="Helvetica"/>
                <a:cs typeface="Helvetica"/>
              </a:rPr>
              <a:t>, </a:t>
            </a:r>
            <a:r>
              <a:rPr lang="es-ES" sz="4000" b="1" dirty="0" smtClean="0">
                <a:solidFill>
                  <a:srgbClr val="EAB94E"/>
                </a:solidFill>
                <a:latin typeface="Helvetica"/>
                <a:cs typeface="Helvetica"/>
              </a:rPr>
              <a:t>cuándo </a:t>
            </a:r>
            <a:r>
              <a:rPr lang="es-ES" sz="4000" b="1" dirty="0">
                <a:solidFill>
                  <a:srgbClr val="EAB94E"/>
                </a:solidFill>
                <a:latin typeface="Helvetica"/>
                <a:cs typeface="Helvetica"/>
              </a:rPr>
              <a:t>y por </a:t>
            </a:r>
            <a:r>
              <a:rPr lang="es-ES" sz="4000" b="1" dirty="0" smtClean="0">
                <a:solidFill>
                  <a:srgbClr val="EAB94E"/>
                </a:solidFill>
                <a:latin typeface="Helvetica"/>
                <a:cs typeface="Helvetica"/>
              </a:rPr>
              <a:t>qué?</a:t>
            </a:r>
            <a:endParaRPr lang="es-ES" sz="4000" dirty="0"/>
          </a:p>
        </p:txBody>
      </p:sp>
      <p:sp>
        <p:nvSpPr>
          <p:cNvPr id="6" name="Marcador de número de diapositiva 5"/>
          <p:cNvSpPr>
            <a:spLocks noGrp="1"/>
          </p:cNvSpPr>
          <p:nvPr>
            <p:ph type="sldNum" sz="quarter" idx="12"/>
          </p:nvPr>
        </p:nvSpPr>
        <p:spPr/>
        <p:txBody>
          <a:bodyPr/>
          <a:lstStyle/>
          <a:p>
            <a:fld id="{9272C22C-0B60-D945-AA74-1F0C44F842C5}" type="slidenum">
              <a:rPr lang="es-ES" smtClean="0"/>
              <a:t>69</a:t>
            </a:fld>
            <a:endParaRPr lang="es-ES"/>
          </a:p>
        </p:txBody>
      </p:sp>
    </p:spTree>
    <p:extLst>
      <p:ext uri="{BB962C8B-B14F-4D97-AF65-F5344CB8AC3E}">
        <p14:creationId xmlns:p14="http://schemas.microsoft.com/office/powerpoint/2010/main" val="388652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6"/>
          <p:cNvSpPr txBox="1"/>
          <p:nvPr/>
        </p:nvSpPr>
        <p:spPr>
          <a:xfrm>
            <a:off x="399315" y="1056008"/>
            <a:ext cx="4683760" cy="584775"/>
          </a:xfrm>
          <a:prstGeom prst="rect">
            <a:avLst/>
          </a:prstGeom>
          <a:noFill/>
        </p:spPr>
        <p:txBody>
          <a:bodyPr wrap="square" rtlCol="0">
            <a:spAutoFit/>
          </a:bodyPr>
          <a:lstStyle/>
          <a:p>
            <a:pPr defTabSz="457200"/>
            <a:r>
              <a:rPr lang="es-CO" sz="3200" b="1" dirty="0">
                <a:solidFill>
                  <a:srgbClr val="EAB94E"/>
                </a:solidFill>
                <a:latin typeface="Helvetica"/>
                <a:cs typeface="Helvetica"/>
              </a:rPr>
              <a:t>Objetivos del módulo</a:t>
            </a:r>
            <a:endParaRPr lang="es-CO" sz="1200" b="1" dirty="0">
              <a:solidFill>
                <a:srgbClr val="EAB94E"/>
              </a:solidFill>
              <a:latin typeface="Helvetica"/>
              <a:cs typeface="Helvetica"/>
            </a:endParaRPr>
          </a:p>
        </p:txBody>
      </p:sp>
      <p:pic>
        <p:nvPicPr>
          <p:cNvPr id="4" name="Imagen 3"/>
          <p:cNvPicPr>
            <a:picLocks noChangeAspect="1"/>
          </p:cNvPicPr>
          <p:nvPr/>
        </p:nvPicPr>
        <p:blipFill rotWithShape="1">
          <a:blip r:embed="rId3"/>
          <a:srcRect l="28878" t="1042" r="29248" b="78831"/>
          <a:stretch/>
        </p:blipFill>
        <p:spPr>
          <a:xfrm>
            <a:off x="121199" y="1809614"/>
            <a:ext cx="1699200" cy="1542130"/>
          </a:xfrm>
          <a:prstGeom prst="rect">
            <a:avLst/>
          </a:prstGeom>
        </p:spPr>
      </p:pic>
      <p:pic>
        <p:nvPicPr>
          <p:cNvPr id="5" name="Imagen 4"/>
          <p:cNvPicPr>
            <a:picLocks noChangeAspect="1"/>
          </p:cNvPicPr>
          <p:nvPr/>
        </p:nvPicPr>
        <p:blipFill rotWithShape="1">
          <a:blip r:embed="rId3"/>
          <a:srcRect l="27438" t="34201" r="28676" b="47908"/>
          <a:stretch/>
        </p:blipFill>
        <p:spPr>
          <a:xfrm>
            <a:off x="2051080" y="3808368"/>
            <a:ext cx="1727284" cy="1329528"/>
          </a:xfrm>
          <a:prstGeom prst="rect">
            <a:avLst/>
          </a:prstGeom>
        </p:spPr>
      </p:pic>
      <p:pic>
        <p:nvPicPr>
          <p:cNvPr id="6" name="Imagen 5"/>
          <p:cNvPicPr>
            <a:picLocks noChangeAspect="1"/>
          </p:cNvPicPr>
          <p:nvPr/>
        </p:nvPicPr>
        <p:blipFill rotWithShape="1">
          <a:blip r:embed="rId3"/>
          <a:srcRect l="31653" t="68162" r="31087" b="14584"/>
          <a:stretch/>
        </p:blipFill>
        <p:spPr>
          <a:xfrm>
            <a:off x="4590358" y="1963831"/>
            <a:ext cx="1457901" cy="1274659"/>
          </a:xfrm>
          <a:prstGeom prst="rect">
            <a:avLst/>
          </a:prstGeom>
        </p:spPr>
      </p:pic>
      <p:sp>
        <p:nvSpPr>
          <p:cNvPr id="8" name="Marcador de número de diapositiva 7"/>
          <p:cNvSpPr>
            <a:spLocks noGrp="1"/>
          </p:cNvSpPr>
          <p:nvPr>
            <p:ph type="sldNum" sz="quarter" idx="12"/>
          </p:nvPr>
        </p:nvSpPr>
        <p:spPr/>
        <p:txBody>
          <a:bodyPr/>
          <a:lstStyle/>
          <a:p>
            <a:fld id="{9272C22C-0B60-D945-AA74-1F0C44F842C5}" type="slidenum">
              <a:rPr lang="es-ES" smtClean="0"/>
              <a:t>7</a:t>
            </a:fld>
            <a:endParaRPr lang="es-ES"/>
          </a:p>
        </p:txBody>
      </p:sp>
      <p:sp>
        <p:nvSpPr>
          <p:cNvPr id="3" name="CuadroTexto 2"/>
          <p:cNvSpPr txBox="1"/>
          <p:nvPr/>
        </p:nvSpPr>
        <p:spPr>
          <a:xfrm>
            <a:off x="1373434" y="2187378"/>
            <a:ext cx="3216925" cy="923330"/>
          </a:xfrm>
          <a:prstGeom prst="rect">
            <a:avLst/>
          </a:prstGeom>
          <a:noFill/>
        </p:spPr>
        <p:txBody>
          <a:bodyPr wrap="square" rtlCol="0">
            <a:spAutoFit/>
          </a:bodyPr>
          <a:lstStyle/>
          <a:p>
            <a:pPr algn="ctr"/>
            <a:r>
              <a:rPr lang="es-ES_tradnl" dirty="0" smtClean="0">
                <a:solidFill>
                  <a:schemeClr val="tx1">
                    <a:lumMod val="75000"/>
                    <a:lumOff val="25000"/>
                  </a:schemeClr>
                </a:solidFill>
                <a:latin typeface="Helvetica Light" charset="0"/>
                <a:ea typeface="Helvetica Light" charset="0"/>
                <a:cs typeface="Helvetica Light" charset="0"/>
              </a:rPr>
              <a:t>Conocer algunos aspectos claves para organizar y planear el uso de su dinero.</a:t>
            </a:r>
            <a:endParaRPr lang="es-ES_tradnl" dirty="0">
              <a:solidFill>
                <a:schemeClr val="tx1">
                  <a:lumMod val="75000"/>
                  <a:lumOff val="25000"/>
                </a:schemeClr>
              </a:solidFill>
              <a:latin typeface="Helvetica Light" charset="0"/>
              <a:ea typeface="Helvetica Light" charset="0"/>
              <a:cs typeface="Helvetica Light" charset="0"/>
            </a:endParaRPr>
          </a:p>
        </p:txBody>
      </p:sp>
      <p:sp>
        <p:nvSpPr>
          <p:cNvPr id="9" name="CuadroTexto 8"/>
          <p:cNvSpPr txBox="1"/>
          <p:nvPr/>
        </p:nvSpPr>
        <p:spPr>
          <a:xfrm>
            <a:off x="3361585" y="4013437"/>
            <a:ext cx="3788362" cy="1200329"/>
          </a:xfrm>
          <a:prstGeom prst="rect">
            <a:avLst/>
          </a:prstGeom>
          <a:noFill/>
        </p:spPr>
        <p:txBody>
          <a:bodyPr wrap="square" rtlCol="0">
            <a:spAutoFit/>
          </a:bodyPr>
          <a:lstStyle/>
          <a:p>
            <a:pPr algn="ctr"/>
            <a:r>
              <a:rPr lang="es-ES_tradnl" dirty="0" smtClean="0">
                <a:solidFill>
                  <a:schemeClr val="tx1">
                    <a:lumMod val="75000"/>
                    <a:lumOff val="25000"/>
                  </a:schemeClr>
                </a:solidFill>
                <a:latin typeface="Helvetica Light" charset="0"/>
                <a:ea typeface="Helvetica Light" charset="0"/>
                <a:cs typeface="Helvetica Light" charset="0"/>
              </a:rPr>
              <a:t>Comprender la relevancia de llevar un control de los ingresos y gastos para identificar oportunidades del ahorro.</a:t>
            </a:r>
            <a:endParaRPr lang="es-ES_tradnl" dirty="0">
              <a:solidFill>
                <a:schemeClr val="tx1">
                  <a:lumMod val="75000"/>
                  <a:lumOff val="25000"/>
                </a:schemeClr>
              </a:solidFill>
              <a:latin typeface="Helvetica Light" charset="0"/>
              <a:ea typeface="Helvetica Light" charset="0"/>
              <a:cs typeface="Helvetica Light" charset="0"/>
            </a:endParaRPr>
          </a:p>
        </p:txBody>
      </p:sp>
      <p:sp>
        <p:nvSpPr>
          <p:cNvPr id="10" name="CuadroTexto 9"/>
          <p:cNvSpPr txBox="1"/>
          <p:nvPr/>
        </p:nvSpPr>
        <p:spPr>
          <a:xfrm>
            <a:off x="5788742" y="2221637"/>
            <a:ext cx="3029476" cy="923330"/>
          </a:xfrm>
          <a:prstGeom prst="rect">
            <a:avLst/>
          </a:prstGeom>
          <a:noFill/>
        </p:spPr>
        <p:txBody>
          <a:bodyPr wrap="square" rtlCol="0">
            <a:spAutoFit/>
          </a:bodyPr>
          <a:lstStyle/>
          <a:p>
            <a:pPr algn="ctr"/>
            <a:r>
              <a:rPr lang="es-ES_tradnl" dirty="0" smtClean="0">
                <a:solidFill>
                  <a:schemeClr val="tx1">
                    <a:lumMod val="75000"/>
                    <a:lumOff val="25000"/>
                  </a:schemeClr>
                </a:solidFill>
                <a:latin typeface="Helvetica Light" charset="0"/>
                <a:ea typeface="Helvetica Light" charset="0"/>
                <a:cs typeface="Helvetica Light" charset="0"/>
              </a:rPr>
              <a:t>Elaborar el propio registro de ingresos y gastos para usar mejor el dinero.</a:t>
            </a:r>
            <a:endParaRPr lang="es-ES_tradnl" dirty="0">
              <a:solidFill>
                <a:schemeClr val="tx1">
                  <a:lumMod val="75000"/>
                  <a:lumOff val="25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23376158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527286" y="2539850"/>
            <a:ext cx="6341555" cy="1938992"/>
          </a:xfrm>
          <a:prstGeom prst="rect">
            <a:avLst/>
          </a:prstGeom>
          <a:noFill/>
        </p:spPr>
        <p:txBody>
          <a:bodyPr wrap="square" rtlCol="0">
            <a:spAutoFit/>
          </a:bodyPr>
          <a:lstStyle/>
          <a:p>
            <a:pPr algn="ctr"/>
            <a:r>
              <a:rPr lang="es-ES" sz="6000" b="1" dirty="0">
                <a:solidFill>
                  <a:srgbClr val="EAB94E"/>
                </a:solidFill>
                <a:latin typeface="Helvetica"/>
                <a:cs typeface="Helvetica"/>
              </a:rPr>
              <a:t>Sigamos las Reglas</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70</a:t>
            </a:fld>
            <a:endParaRPr lang="es-ES"/>
          </a:p>
        </p:txBody>
      </p:sp>
    </p:spTree>
    <p:extLst>
      <p:ext uri="{BB962C8B-B14F-4D97-AF65-F5344CB8AC3E}">
        <p14:creationId xmlns:p14="http://schemas.microsoft.com/office/powerpoint/2010/main" val="36919992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2487215"/>
            <a:ext cx="9144000" cy="1938992"/>
          </a:xfrm>
          <a:prstGeom prst="rect">
            <a:avLst/>
          </a:prstGeom>
          <a:noFill/>
        </p:spPr>
        <p:txBody>
          <a:bodyPr wrap="square" rtlCol="0">
            <a:spAutoFit/>
          </a:bodyPr>
          <a:lstStyle/>
          <a:p>
            <a:pPr algn="ctr"/>
            <a:r>
              <a:rPr lang="es-ES" sz="6000" dirty="0">
                <a:solidFill>
                  <a:srgbClr val="EAB94E"/>
                </a:solidFill>
                <a:latin typeface="Helvetica Light"/>
                <a:cs typeface="Helvetica Light"/>
              </a:rPr>
              <a:t>¿</a:t>
            </a:r>
            <a:r>
              <a:rPr lang="es-ES" sz="6000" dirty="0" smtClean="0">
                <a:solidFill>
                  <a:srgbClr val="EAB94E"/>
                </a:solidFill>
                <a:latin typeface="Helvetica Light"/>
                <a:cs typeface="Helvetica Light"/>
              </a:rPr>
              <a:t>Qué </a:t>
            </a:r>
            <a:r>
              <a:rPr lang="es-ES" sz="6000" dirty="0">
                <a:solidFill>
                  <a:srgbClr val="EAB94E"/>
                </a:solidFill>
                <a:latin typeface="Helvetica Light"/>
                <a:cs typeface="Helvetica Light"/>
              </a:rPr>
              <a:t>es la </a:t>
            </a:r>
            <a:r>
              <a:rPr lang="es-ES" sz="6000" b="1" dirty="0">
                <a:solidFill>
                  <a:srgbClr val="EAB94E"/>
                </a:solidFill>
                <a:latin typeface="Helvetica"/>
                <a:cs typeface="Helvetica"/>
              </a:rPr>
              <a:t>Educación Financiera?</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71</a:t>
            </a:fld>
            <a:endParaRPr lang="es-ES"/>
          </a:p>
        </p:txBody>
      </p:sp>
    </p:spTree>
    <p:extLst>
      <p:ext uri="{BB962C8B-B14F-4D97-AF65-F5344CB8AC3E}">
        <p14:creationId xmlns:p14="http://schemas.microsoft.com/office/powerpoint/2010/main" val="33804411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272C22C-0B60-D945-AA74-1F0C44F842C5}" type="slidenum">
              <a:rPr lang="es-ES" smtClean="0"/>
              <a:t>72</a:t>
            </a:fld>
            <a:endParaRPr lang="es-ES"/>
          </a:p>
        </p:txBody>
      </p:sp>
      <p:sp>
        <p:nvSpPr>
          <p:cNvPr id="5" name="Rectángulo 4"/>
          <p:cNvSpPr/>
          <p:nvPr/>
        </p:nvSpPr>
        <p:spPr>
          <a:xfrm>
            <a:off x="2286000" y="1670099"/>
            <a:ext cx="5433646" cy="2954655"/>
          </a:xfrm>
          <a:prstGeom prst="rect">
            <a:avLst/>
          </a:prstGeom>
        </p:spPr>
        <p:txBody>
          <a:bodyPr wrap="square">
            <a:spAutoFit/>
          </a:bodyPr>
          <a:lstStyle/>
          <a:p>
            <a:pPr algn="just"/>
            <a:r>
              <a:rPr lang="es-ES" sz="2400" dirty="0">
                <a:latin typeface="Helvetica Light"/>
                <a:cs typeface="Helvetica Light"/>
              </a:rPr>
              <a:t>Educación Financiera es…</a:t>
            </a:r>
          </a:p>
          <a:p>
            <a:pPr algn="just"/>
            <a:endParaRPr lang="es-ES" dirty="0">
              <a:latin typeface="Helvetica Light"/>
              <a:cs typeface="Helvetica Light"/>
            </a:endParaRPr>
          </a:p>
          <a:p>
            <a:pPr marL="285750" indent="-285750" algn="just">
              <a:buFont typeface="Arial"/>
              <a:buChar char="•"/>
            </a:pPr>
            <a:r>
              <a:rPr lang="es-ES" dirty="0">
                <a:latin typeface="Helvetica Light"/>
                <a:cs typeface="Helvetica Light"/>
              </a:rPr>
              <a:t>La capacidad de </a:t>
            </a:r>
            <a:r>
              <a:rPr lang="es-ES" b="1" dirty="0" smtClean="0">
                <a:solidFill>
                  <a:srgbClr val="EAB94E"/>
                </a:solidFill>
                <a:latin typeface="Helvetica"/>
                <a:cs typeface="Helvetica"/>
              </a:rPr>
              <a:t>administrar </a:t>
            </a:r>
            <a:r>
              <a:rPr lang="es-ES" dirty="0" smtClean="0">
                <a:latin typeface="Helvetica Light"/>
                <a:cs typeface="Helvetica Light"/>
              </a:rPr>
              <a:t>el </a:t>
            </a:r>
            <a:r>
              <a:rPr lang="es-ES" dirty="0">
                <a:latin typeface="Helvetica Light"/>
                <a:cs typeface="Helvetica Light"/>
              </a:rPr>
              <a:t>dinero que se </a:t>
            </a:r>
            <a:r>
              <a:rPr lang="es-ES" dirty="0" smtClean="0">
                <a:latin typeface="Helvetica Light"/>
                <a:cs typeface="Helvetica Light"/>
              </a:rPr>
              <a:t>gana.</a:t>
            </a:r>
          </a:p>
          <a:p>
            <a:pPr marL="285750" indent="-285750" algn="just">
              <a:buFont typeface="Arial"/>
              <a:buChar char="•"/>
            </a:pPr>
            <a:endParaRPr lang="es-ES" dirty="0" smtClean="0">
              <a:latin typeface="Helvetica Light"/>
              <a:cs typeface="Helvetica Light"/>
            </a:endParaRPr>
          </a:p>
          <a:p>
            <a:pPr marL="285750" indent="-285750">
              <a:buFont typeface="Arial"/>
              <a:buChar char="•"/>
            </a:pPr>
            <a:r>
              <a:rPr lang="es-ES" dirty="0" smtClean="0">
                <a:latin typeface="Helvetica Light"/>
                <a:cs typeface="Helvetica Light"/>
              </a:rPr>
              <a:t>El conocimiento y comprensión de </a:t>
            </a:r>
            <a:r>
              <a:rPr lang="es-ES" dirty="0">
                <a:latin typeface="Helvetica Light"/>
                <a:cs typeface="Helvetica Light"/>
              </a:rPr>
              <a:t>los productos </a:t>
            </a:r>
            <a:r>
              <a:rPr lang="es-ES" dirty="0" smtClean="0">
                <a:latin typeface="Helvetica Light"/>
                <a:cs typeface="Helvetica Light"/>
              </a:rPr>
              <a:t>y conceptos financieros para tomar </a:t>
            </a:r>
            <a:r>
              <a:rPr lang="es-ES" b="1" dirty="0">
                <a:solidFill>
                  <a:srgbClr val="EAB94E"/>
                </a:solidFill>
                <a:latin typeface="Helvetica"/>
                <a:cs typeface="Helvetica"/>
              </a:rPr>
              <a:t>decisiones informadas.</a:t>
            </a:r>
          </a:p>
          <a:p>
            <a:pPr marL="285750" indent="-285750">
              <a:buFont typeface="Arial"/>
              <a:buChar char="•"/>
            </a:pPr>
            <a:endParaRPr lang="es-ES" dirty="0">
              <a:latin typeface="Helvetica Light"/>
              <a:cs typeface="Helvetica Light"/>
            </a:endParaRPr>
          </a:p>
          <a:p>
            <a:pPr marL="285750" indent="-285750" algn="just">
              <a:buFont typeface="Arial"/>
              <a:buChar char="•"/>
            </a:pPr>
            <a:endParaRPr lang="es-ES" dirty="0">
              <a:latin typeface="Helvetica Light"/>
              <a:cs typeface="Helvetica Light"/>
            </a:endParaRPr>
          </a:p>
        </p:txBody>
      </p:sp>
    </p:spTree>
    <p:extLst>
      <p:ext uri="{BB962C8B-B14F-4D97-AF65-F5344CB8AC3E}">
        <p14:creationId xmlns:p14="http://schemas.microsoft.com/office/powerpoint/2010/main" val="29311858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6"/>
          <p:cNvSpPr txBox="1"/>
          <p:nvPr/>
        </p:nvSpPr>
        <p:spPr>
          <a:xfrm>
            <a:off x="216328" y="2456834"/>
            <a:ext cx="8680537" cy="1938992"/>
          </a:xfrm>
          <a:prstGeom prst="rect">
            <a:avLst/>
          </a:prstGeom>
          <a:noFill/>
        </p:spPr>
        <p:txBody>
          <a:bodyPr wrap="square" rtlCol="0">
            <a:spAutoFit/>
          </a:bodyPr>
          <a:lstStyle/>
          <a:p>
            <a:pPr algn="ctr" defTabSz="457200"/>
            <a:r>
              <a:rPr lang="es-CO" sz="4000" dirty="0">
                <a:solidFill>
                  <a:srgbClr val="EAB94E"/>
                </a:solidFill>
                <a:latin typeface="Helvetica Light"/>
                <a:cs typeface="Helvetica Light"/>
              </a:rPr>
              <a:t>Módulo </a:t>
            </a:r>
          </a:p>
          <a:p>
            <a:pPr algn="ctr" defTabSz="457200"/>
            <a:r>
              <a:rPr lang="es-CO" sz="4000" b="1" dirty="0">
                <a:solidFill>
                  <a:srgbClr val="EAB94E"/>
                </a:solidFill>
                <a:latin typeface="Helvetica"/>
                <a:cs typeface="Helvetica"/>
              </a:rPr>
              <a:t>Productos y </a:t>
            </a:r>
          </a:p>
          <a:p>
            <a:pPr algn="ctr" defTabSz="457200"/>
            <a:r>
              <a:rPr lang="es-CO" sz="4000" b="1" dirty="0">
                <a:solidFill>
                  <a:srgbClr val="EAB94E"/>
                </a:solidFill>
                <a:latin typeface="Helvetica"/>
                <a:cs typeface="Helvetica"/>
              </a:rPr>
              <a:t>servicios financieros</a:t>
            </a:r>
            <a:endParaRPr lang="es-CO" sz="1600" b="1" dirty="0">
              <a:solidFill>
                <a:srgbClr val="EAB94E"/>
              </a:solidFill>
              <a:latin typeface="Helvetica"/>
              <a:cs typeface="Helvetica"/>
            </a:endParaRP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73</a:t>
            </a:fld>
            <a:endParaRPr lang="es-ES"/>
          </a:p>
        </p:txBody>
      </p:sp>
    </p:spTree>
    <p:extLst>
      <p:ext uri="{BB962C8B-B14F-4D97-AF65-F5344CB8AC3E}">
        <p14:creationId xmlns:p14="http://schemas.microsoft.com/office/powerpoint/2010/main" val="7165517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6"/>
          <p:cNvSpPr txBox="1"/>
          <p:nvPr/>
        </p:nvSpPr>
        <p:spPr>
          <a:xfrm>
            <a:off x="519348" y="592060"/>
            <a:ext cx="4683760" cy="584775"/>
          </a:xfrm>
          <a:prstGeom prst="rect">
            <a:avLst/>
          </a:prstGeom>
          <a:noFill/>
        </p:spPr>
        <p:txBody>
          <a:bodyPr wrap="square" rtlCol="0">
            <a:spAutoFit/>
          </a:bodyPr>
          <a:lstStyle/>
          <a:p>
            <a:pPr defTabSz="457200"/>
            <a:r>
              <a:rPr lang="es-CO" sz="3200" b="1" dirty="0">
                <a:solidFill>
                  <a:srgbClr val="EAB94E"/>
                </a:solidFill>
                <a:latin typeface="Helvetica"/>
                <a:cs typeface="Helvetica"/>
              </a:rPr>
              <a:t>Objetivos del módulo</a:t>
            </a:r>
            <a:endParaRPr lang="es-CO" sz="1200" b="1" dirty="0">
              <a:solidFill>
                <a:srgbClr val="EAB94E"/>
              </a:solidFill>
              <a:latin typeface="Helvetica"/>
              <a:cs typeface="Helvetica"/>
            </a:endParaRP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74</a:t>
            </a:fld>
            <a:endParaRPr lang="es-ES"/>
          </a:p>
        </p:txBody>
      </p:sp>
      <p:sp>
        <p:nvSpPr>
          <p:cNvPr id="16" name="CuadroTexto 15"/>
          <p:cNvSpPr txBox="1"/>
          <p:nvPr/>
        </p:nvSpPr>
        <p:spPr>
          <a:xfrm>
            <a:off x="5732949" y="2150734"/>
            <a:ext cx="3292349" cy="738664"/>
          </a:xfrm>
          <a:prstGeom prst="rect">
            <a:avLst/>
          </a:prstGeom>
          <a:noFill/>
        </p:spPr>
        <p:txBody>
          <a:bodyPr wrap="square" rtlCol="0">
            <a:spAutoFit/>
          </a:bodyPr>
          <a:lstStyle/>
          <a:p>
            <a:pPr algn="just"/>
            <a:r>
              <a:rPr lang="es-ES" sz="1400" dirty="0" smtClean="0">
                <a:solidFill>
                  <a:schemeClr val="tx1">
                    <a:lumMod val="75000"/>
                    <a:lumOff val="25000"/>
                  </a:schemeClr>
                </a:solidFill>
                <a:latin typeface="Helvetica Light" charset="0"/>
                <a:ea typeface="Helvetica Light" charset="0"/>
                <a:cs typeface="Helvetica Light" charset="0"/>
              </a:rPr>
              <a:t>Comprender las ventajas y </a:t>
            </a:r>
            <a:r>
              <a:rPr lang="es-ES" sz="1400" dirty="0">
                <a:solidFill>
                  <a:schemeClr val="tx1">
                    <a:lumMod val="75000"/>
                    <a:lumOff val="25000"/>
                  </a:schemeClr>
                </a:solidFill>
                <a:latin typeface="Helvetica Light" charset="0"/>
                <a:ea typeface="Helvetica Light" charset="0"/>
                <a:cs typeface="Helvetica Light" charset="0"/>
              </a:rPr>
              <a:t> </a:t>
            </a:r>
            <a:r>
              <a:rPr lang="es-ES" sz="1400" dirty="0" smtClean="0">
                <a:solidFill>
                  <a:schemeClr val="tx1">
                    <a:lumMod val="75000"/>
                    <a:lumOff val="25000"/>
                  </a:schemeClr>
                </a:solidFill>
                <a:latin typeface="Helvetica Light" charset="0"/>
                <a:ea typeface="Helvetica Light" charset="0"/>
                <a:cs typeface="Helvetica Light" charset="0"/>
              </a:rPr>
              <a:t>las desventajas de ahorrar e invertir en entidades del sistema financiero.</a:t>
            </a:r>
            <a:endParaRPr lang="es-ES_tradnl" sz="1400" dirty="0">
              <a:solidFill>
                <a:schemeClr val="tx1">
                  <a:lumMod val="75000"/>
                  <a:lumOff val="25000"/>
                </a:schemeClr>
              </a:solidFill>
              <a:latin typeface="Helvetica Light" charset="0"/>
              <a:ea typeface="Helvetica Light" charset="0"/>
              <a:cs typeface="Helvetica Light" charset="0"/>
            </a:endParaRPr>
          </a:p>
        </p:txBody>
      </p:sp>
      <p:sp>
        <p:nvSpPr>
          <p:cNvPr id="17" name="CuadroTexto 16"/>
          <p:cNvSpPr txBox="1"/>
          <p:nvPr/>
        </p:nvSpPr>
        <p:spPr>
          <a:xfrm>
            <a:off x="1220062" y="3303493"/>
            <a:ext cx="3947564" cy="954107"/>
          </a:xfrm>
          <a:prstGeom prst="rect">
            <a:avLst/>
          </a:prstGeom>
          <a:noFill/>
        </p:spPr>
        <p:txBody>
          <a:bodyPr wrap="square" rtlCol="0">
            <a:spAutoFit/>
          </a:bodyPr>
          <a:lstStyle/>
          <a:p>
            <a:pPr algn="just"/>
            <a:r>
              <a:rPr lang="es-ES_tradnl" sz="1400" dirty="0" smtClean="0">
                <a:solidFill>
                  <a:schemeClr val="tx1">
                    <a:lumMod val="75000"/>
                    <a:lumOff val="25000"/>
                  </a:schemeClr>
                </a:solidFill>
                <a:latin typeface="Helvetica Light" charset="0"/>
                <a:ea typeface="Helvetica Light" charset="0"/>
                <a:cs typeface="Helvetica Light" charset="0"/>
              </a:rPr>
              <a:t>Analizar las características </a:t>
            </a:r>
            <a:r>
              <a:rPr lang="es-ES" sz="1400" dirty="0" smtClean="0">
                <a:solidFill>
                  <a:schemeClr val="tx1">
                    <a:lumMod val="75000"/>
                    <a:lumOff val="25000"/>
                  </a:schemeClr>
                </a:solidFill>
                <a:latin typeface="Helvetica Light" charset="0"/>
                <a:ea typeface="Helvetica Light" charset="0"/>
                <a:cs typeface="Helvetica Light" charset="0"/>
              </a:rPr>
              <a:t>de diferentes tipos de productos de ahorro, inversión y crédito y poder seleccionar el que más le convenga según sus necesidades y las de su familia.</a:t>
            </a:r>
            <a:endParaRPr lang="es-ES_tradnl" sz="1400" dirty="0">
              <a:solidFill>
                <a:schemeClr val="tx1">
                  <a:lumMod val="75000"/>
                  <a:lumOff val="25000"/>
                </a:schemeClr>
              </a:solidFill>
              <a:latin typeface="Helvetica Light" charset="0"/>
              <a:ea typeface="Helvetica Light" charset="0"/>
              <a:cs typeface="Helvetica Light" charset="0"/>
            </a:endParaRPr>
          </a:p>
        </p:txBody>
      </p:sp>
      <p:sp>
        <p:nvSpPr>
          <p:cNvPr id="18" name="CuadroTexto 17"/>
          <p:cNvSpPr txBox="1"/>
          <p:nvPr/>
        </p:nvSpPr>
        <p:spPr>
          <a:xfrm>
            <a:off x="1220062" y="1728577"/>
            <a:ext cx="3386468" cy="738664"/>
          </a:xfrm>
          <a:prstGeom prst="rect">
            <a:avLst/>
          </a:prstGeom>
          <a:noFill/>
        </p:spPr>
        <p:txBody>
          <a:bodyPr wrap="square" rtlCol="0">
            <a:spAutoFit/>
          </a:bodyPr>
          <a:lstStyle/>
          <a:p>
            <a:pPr algn="just"/>
            <a:r>
              <a:rPr lang="es-ES_tradnl" sz="1400" dirty="0" smtClean="0">
                <a:solidFill>
                  <a:schemeClr val="tx1">
                    <a:lumMod val="75000"/>
                    <a:lumOff val="25000"/>
                  </a:schemeClr>
                </a:solidFill>
                <a:latin typeface="Helvetica Light" charset="0"/>
                <a:ea typeface="Helvetica Light" charset="0"/>
                <a:cs typeface="Helvetica Light" charset="0"/>
              </a:rPr>
              <a:t>Reconocer las </a:t>
            </a:r>
            <a:r>
              <a:rPr lang="es-CO" sz="1400" dirty="0" smtClean="0">
                <a:solidFill>
                  <a:schemeClr val="tx1">
                    <a:lumMod val="75000"/>
                    <a:lumOff val="25000"/>
                  </a:schemeClr>
                </a:solidFill>
                <a:latin typeface="Helvetica Light" charset="0"/>
                <a:ea typeface="Helvetica Light" charset="0"/>
                <a:cs typeface="Helvetica Light" charset="0"/>
              </a:rPr>
              <a:t>características </a:t>
            </a:r>
            <a:r>
              <a:rPr lang="es-ES" sz="1400" dirty="0" smtClean="0">
                <a:solidFill>
                  <a:schemeClr val="tx1">
                    <a:lumMod val="75000"/>
                    <a:lumOff val="25000"/>
                  </a:schemeClr>
                </a:solidFill>
                <a:latin typeface="Helvetica Light" charset="0"/>
                <a:ea typeface="Helvetica Light" charset="0"/>
                <a:cs typeface="Helvetica Light" charset="0"/>
              </a:rPr>
              <a:t>de las entidades formales que ofrecen servicios de ahorro, crédito e inversión.</a:t>
            </a:r>
            <a:endParaRPr lang="es-ES_tradnl" sz="1400" dirty="0">
              <a:solidFill>
                <a:schemeClr val="tx1">
                  <a:lumMod val="75000"/>
                  <a:lumOff val="25000"/>
                </a:schemeClr>
              </a:solidFill>
              <a:latin typeface="Helvetica Light" charset="0"/>
              <a:ea typeface="Helvetica Light" charset="0"/>
              <a:cs typeface="Helvetica Light" charset="0"/>
            </a:endParaRPr>
          </a:p>
        </p:txBody>
      </p:sp>
      <p:sp>
        <p:nvSpPr>
          <p:cNvPr id="19" name="CuadroTexto 18"/>
          <p:cNvSpPr txBox="1"/>
          <p:nvPr/>
        </p:nvSpPr>
        <p:spPr>
          <a:xfrm>
            <a:off x="5564939" y="4567052"/>
            <a:ext cx="2870697" cy="738664"/>
          </a:xfrm>
          <a:prstGeom prst="rect">
            <a:avLst/>
          </a:prstGeom>
          <a:noFill/>
        </p:spPr>
        <p:txBody>
          <a:bodyPr wrap="square" rtlCol="0">
            <a:spAutoFit/>
          </a:bodyPr>
          <a:lstStyle/>
          <a:p>
            <a:pPr algn="just"/>
            <a:r>
              <a:rPr lang="es-ES_tradnl" sz="1400" dirty="0" smtClean="0">
                <a:solidFill>
                  <a:schemeClr val="tx1">
                    <a:lumMod val="75000"/>
                    <a:lumOff val="25000"/>
                  </a:schemeClr>
                </a:solidFill>
                <a:latin typeface="Helvetica Light" charset="0"/>
                <a:ea typeface="Helvetica Light" charset="0"/>
                <a:cs typeface="Helvetica Light" charset="0"/>
              </a:rPr>
              <a:t>Reconocer los diferentes medios de pago que existen y saber utilizarlos.</a:t>
            </a:r>
            <a:endParaRPr lang="es-ES_tradnl" sz="1400" dirty="0">
              <a:solidFill>
                <a:schemeClr val="tx1">
                  <a:lumMod val="75000"/>
                  <a:lumOff val="25000"/>
                </a:schemeClr>
              </a:solidFill>
              <a:latin typeface="Helvetica Light" charset="0"/>
              <a:ea typeface="Helvetica Light" charset="0"/>
              <a:cs typeface="Helvetica Light" charset="0"/>
            </a:endParaRPr>
          </a:p>
        </p:txBody>
      </p:sp>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53314" t="40106" r="32303" b="39795"/>
          <a:stretch/>
        </p:blipFill>
        <p:spPr>
          <a:xfrm>
            <a:off x="4934294" y="2013087"/>
            <a:ext cx="846100" cy="887041"/>
          </a:xfrm>
          <a:prstGeom prst="rect">
            <a:avLst/>
          </a:prstGeom>
        </p:spPr>
      </p:pic>
      <p:pic>
        <p:nvPicPr>
          <p:cNvPr id="22" name="Imagen 21"/>
          <p:cNvPicPr>
            <a:picLocks noChangeAspect="1"/>
          </p:cNvPicPr>
          <p:nvPr/>
        </p:nvPicPr>
        <p:blipFill rotWithShape="1">
          <a:blip r:embed="rId2">
            <a:extLst>
              <a:ext uri="{28A0092B-C50C-407E-A947-70E740481C1C}">
                <a14:useLocalDpi xmlns:a14="http://schemas.microsoft.com/office/drawing/2010/main" val="0"/>
              </a:ext>
            </a:extLst>
          </a:blip>
          <a:srcRect l="14047" t="39893" r="70977" b="39076"/>
          <a:stretch/>
        </p:blipFill>
        <p:spPr>
          <a:xfrm>
            <a:off x="323847" y="1578299"/>
            <a:ext cx="996242" cy="1049611"/>
          </a:xfrm>
          <a:prstGeom prst="rect">
            <a:avLst/>
          </a:prstGeom>
        </p:spPr>
      </p:pic>
      <p:pic>
        <p:nvPicPr>
          <p:cNvPr id="26" name="Imagen 25"/>
          <p:cNvPicPr>
            <a:picLocks noChangeAspect="1"/>
          </p:cNvPicPr>
          <p:nvPr/>
        </p:nvPicPr>
        <p:blipFill rotWithShape="1">
          <a:blip r:embed="rId2">
            <a:extLst>
              <a:ext uri="{28A0092B-C50C-407E-A947-70E740481C1C}">
                <a14:useLocalDpi xmlns:a14="http://schemas.microsoft.com/office/drawing/2010/main" val="0"/>
              </a:ext>
            </a:extLst>
          </a:blip>
          <a:srcRect l="70943" t="39602" r="13514" b="39681"/>
          <a:stretch/>
        </p:blipFill>
        <p:spPr>
          <a:xfrm>
            <a:off x="4435696" y="4437786"/>
            <a:ext cx="997196" cy="997196"/>
          </a:xfrm>
          <a:prstGeom prst="rect">
            <a:avLst/>
          </a:prstGeom>
        </p:spPr>
      </p:pic>
      <p:pic>
        <p:nvPicPr>
          <p:cNvPr id="27" name="Imagen 26"/>
          <p:cNvPicPr>
            <a:picLocks noChangeAspect="1"/>
          </p:cNvPicPr>
          <p:nvPr/>
        </p:nvPicPr>
        <p:blipFill rotWithShape="1">
          <a:blip r:embed="rId2">
            <a:extLst>
              <a:ext uri="{28A0092B-C50C-407E-A947-70E740481C1C}">
                <a14:useLocalDpi xmlns:a14="http://schemas.microsoft.com/office/drawing/2010/main" val="0"/>
              </a:ext>
            </a:extLst>
          </a:blip>
          <a:srcRect l="33648" t="39990" r="51505" b="39602"/>
          <a:stretch/>
        </p:blipFill>
        <p:spPr>
          <a:xfrm>
            <a:off x="356119" y="3196533"/>
            <a:ext cx="931697" cy="960811"/>
          </a:xfrm>
          <a:prstGeom prst="rect">
            <a:avLst/>
          </a:prstGeom>
        </p:spPr>
      </p:pic>
      <p:pic>
        <p:nvPicPr>
          <p:cNvPr id="28" name="Imagen 27"/>
          <p:cNvPicPr>
            <a:picLocks noChangeAspect="1"/>
          </p:cNvPicPr>
          <p:nvPr/>
        </p:nvPicPr>
        <p:blipFill rotWithShape="1">
          <a:blip r:embed="rId2">
            <a:extLst>
              <a:ext uri="{28A0092B-C50C-407E-A947-70E740481C1C}">
                <a14:useLocalDpi xmlns:a14="http://schemas.microsoft.com/office/drawing/2010/main" val="0"/>
              </a:ext>
            </a:extLst>
          </a:blip>
          <a:srcRect l="33648" t="39990" r="51505" b="39602"/>
          <a:stretch/>
        </p:blipFill>
        <p:spPr>
          <a:xfrm>
            <a:off x="2119097" y="5377093"/>
            <a:ext cx="931697" cy="960811"/>
          </a:xfrm>
          <a:prstGeom prst="rect">
            <a:avLst/>
          </a:prstGeom>
        </p:spPr>
      </p:pic>
      <p:sp>
        <p:nvSpPr>
          <p:cNvPr id="29" name="CuadroTexto 28"/>
          <p:cNvSpPr txBox="1"/>
          <p:nvPr/>
        </p:nvSpPr>
        <p:spPr>
          <a:xfrm>
            <a:off x="3171181" y="5625887"/>
            <a:ext cx="3366352" cy="738664"/>
          </a:xfrm>
          <a:prstGeom prst="rect">
            <a:avLst/>
          </a:prstGeom>
          <a:noFill/>
        </p:spPr>
        <p:txBody>
          <a:bodyPr wrap="square" rtlCol="0">
            <a:spAutoFit/>
          </a:bodyPr>
          <a:lstStyle/>
          <a:p>
            <a:pPr algn="just"/>
            <a:r>
              <a:rPr lang="es-ES_tradnl" sz="1400" dirty="0" smtClean="0">
                <a:solidFill>
                  <a:schemeClr val="tx1">
                    <a:lumMod val="75000"/>
                    <a:lumOff val="25000"/>
                  </a:schemeClr>
                </a:solidFill>
                <a:latin typeface="Helvetica Light" charset="0"/>
                <a:ea typeface="Helvetica Light" charset="0"/>
                <a:cs typeface="Helvetica Light" charset="0"/>
              </a:rPr>
              <a:t>Conocer los mecanismos de acción que pueden utilizarse cuando sus derechos son vulnerados.</a:t>
            </a:r>
            <a:endParaRPr lang="es-ES_tradnl" sz="1400" dirty="0">
              <a:solidFill>
                <a:schemeClr val="tx1">
                  <a:lumMod val="75000"/>
                  <a:lumOff val="25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5466851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272C22C-0B60-D945-AA74-1F0C44F842C5}" type="slidenum">
              <a:rPr lang="es-ES" smtClean="0"/>
              <a:t>75</a:t>
            </a:fld>
            <a:endParaRPr lang="es-ES"/>
          </a:p>
        </p:txBody>
      </p:sp>
      <p:sp>
        <p:nvSpPr>
          <p:cNvPr id="2" name="Rectángulo 1"/>
          <p:cNvSpPr/>
          <p:nvPr/>
        </p:nvSpPr>
        <p:spPr>
          <a:xfrm>
            <a:off x="3771900" y="751344"/>
            <a:ext cx="4572000" cy="3170099"/>
          </a:xfrm>
          <a:prstGeom prst="rect">
            <a:avLst/>
          </a:prstGeom>
        </p:spPr>
        <p:txBody>
          <a:bodyPr>
            <a:spAutoFit/>
          </a:bodyPr>
          <a:lstStyle/>
          <a:p>
            <a:pPr algn="just"/>
            <a:r>
              <a:rPr lang="es-ES" sz="2800" b="1" dirty="0">
                <a:solidFill>
                  <a:schemeClr val="accent6">
                    <a:lumMod val="75000"/>
                  </a:schemeClr>
                </a:solidFill>
                <a:latin typeface="Helvetica"/>
                <a:cs typeface="Helvetica"/>
              </a:rPr>
              <a:t>El Sistema Financiero es…</a:t>
            </a:r>
          </a:p>
          <a:p>
            <a:pPr algn="just"/>
            <a:endParaRPr lang="es-ES" sz="2400" dirty="0">
              <a:solidFill>
                <a:schemeClr val="tx1">
                  <a:lumMod val="75000"/>
                  <a:lumOff val="25000"/>
                </a:schemeClr>
              </a:solidFill>
              <a:latin typeface="Helvetica"/>
              <a:cs typeface="Helvetica"/>
            </a:endParaRPr>
          </a:p>
          <a:p>
            <a:pPr algn="just"/>
            <a:r>
              <a:rPr lang="es-ES" sz="2400" dirty="0">
                <a:solidFill>
                  <a:schemeClr val="tx1">
                    <a:lumMod val="75000"/>
                    <a:lumOff val="25000"/>
                  </a:schemeClr>
                </a:solidFill>
                <a:latin typeface="Helvetica"/>
                <a:cs typeface="Helvetica"/>
              </a:rPr>
              <a:t>Una forma regulada de poner en contacto a aquellas personas que ahorran, invierten </a:t>
            </a:r>
            <a:r>
              <a:rPr lang="es-ES" sz="2400" dirty="0" smtClean="0">
                <a:solidFill>
                  <a:schemeClr val="tx1">
                    <a:lumMod val="75000"/>
                    <a:lumOff val="25000"/>
                  </a:schemeClr>
                </a:solidFill>
                <a:latin typeface="Helvetica"/>
                <a:cs typeface="Helvetica"/>
              </a:rPr>
              <a:t>con quienes </a:t>
            </a:r>
            <a:r>
              <a:rPr lang="es-ES" sz="2400" dirty="0">
                <a:solidFill>
                  <a:schemeClr val="tx1">
                    <a:lumMod val="75000"/>
                    <a:lumOff val="25000"/>
                  </a:schemeClr>
                </a:solidFill>
                <a:latin typeface="Helvetica"/>
                <a:cs typeface="Helvetica"/>
              </a:rPr>
              <a:t>necesitan </a:t>
            </a:r>
            <a:r>
              <a:rPr lang="es-ES" sz="2400" dirty="0" smtClean="0">
                <a:solidFill>
                  <a:schemeClr val="tx1">
                    <a:lumMod val="75000"/>
                    <a:lumOff val="25000"/>
                  </a:schemeClr>
                </a:solidFill>
                <a:latin typeface="Helvetica"/>
                <a:cs typeface="Helvetica"/>
              </a:rPr>
              <a:t>recursos, es decir, buscan financiamiento.</a:t>
            </a:r>
            <a:endParaRPr lang="es-ES" sz="2400" dirty="0">
              <a:solidFill>
                <a:schemeClr val="tx1">
                  <a:lumMod val="75000"/>
                  <a:lumOff val="25000"/>
                </a:schemeClr>
              </a:solidFill>
              <a:latin typeface="Helvetica"/>
              <a:cs typeface="Helvetica"/>
            </a:endParaRPr>
          </a:p>
        </p:txBody>
      </p:sp>
    </p:spTree>
    <p:extLst>
      <p:ext uri="{BB962C8B-B14F-4D97-AF65-F5344CB8AC3E}">
        <p14:creationId xmlns:p14="http://schemas.microsoft.com/office/powerpoint/2010/main" val="10325962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154046" y="161202"/>
            <a:ext cx="5185774" cy="584775"/>
          </a:xfrm>
          <a:prstGeom prst="rect">
            <a:avLst/>
          </a:prstGeom>
          <a:noFill/>
        </p:spPr>
        <p:txBody>
          <a:bodyPr wrap="square" rtlCol="0">
            <a:spAutoFit/>
          </a:bodyPr>
          <a:lstStyle/>
          <a:p>
            <a:pPr algn="ctr" defTabSz="457200"/>
            <a:r>
              <a:rPr lang="es-CO" sz="3200" b="1" dirty="0">
                <a:solidFill>
                  <a:srgbClr val="EAB94E"/>
                </a:solidFill>
                <a:latin typeface="Helvetica"/>
                <a:cs typeface="Helvetica"/>
              </a:rPr>
              <a:t>Caso de Martha y Carlos</a:t>
            </a:r>
            <a:endParaRPr lang="es-CO" sz="1200" b="1" dirty="0">
              <a:solidFill>
                <a:srgbClr val="EAB94E"/>
              </a:solidFill>
              <a:latin typeface="Helvetica"/>
              <a:cs typeface="Helvetica"/>
            </a:endParaRPr>
          </a:p>
        </p:txBody>
      </p:sp>
      <p:sp>
        <p:nvSpPr>
          <p:cNvPr id="3" name="CuadroTexto 2"/>
          <p:cNvSpPr txBox="1"/>
          <p:nvPr/>
        </p:nvSpPr>
        <p:spPr>
          <a:xfrm>
            <a:off x="440995" y="925501"/>
            <a:ext cx="2002111" cy="4985980"/>
          </a:xfrm>
          <a:prstGeom prst="rect">
            <a:avLst/>
          </a:prstGeom>
          <a:noFill/>
        </p:spPr>
        <p:txBody>
          <a:bodyPr wrap="square" rtlCol="0">
            <a:spAutoFit/>
          </a:bodyPr>
          <a:lstStyle/>
          <a:p>
            <a:pPr algn="just"/>
            <a:r>
              <a:rPr lang="es-CO" sz="1200" dirty="0">
                <a:solidFill>
                  <a:schemeClr val="tx1">
                    <a:lumMod val="75000"/>
                    <a:lumOff val="25000"/>
                  </a:schemeClr>
                </a:solidFill>
                <a:latin typeface="Helvetica Light"/>
                <a:ea typeface="Calibri" panose="020F0502020204030204" pitchFamily="34" charset="0"/>
                <a:cs typeface="Helvetica Light"/>
              </a:rPr>
              <a:t>Martha y Carlos han decidido formalizar su relación después de cinco años de noviazgo. Para ello, diseñan un plan de ahorro y tienen la boda de sus sueños.</a:t>
            </a:r>
          </a:p>
          <a:p>
            <a:pPr algn="just"/>
            <a:endParaRPr lang="es-CO" sz="1200" dirty="0">
              <a:solidFill>
                <a:schemeClr val="tx1">
                  <a:lumMod val="75000"/>
                  <a:lumOff val="25000"/>
                </a:schemeClr>
              </a:solidFill>
              <a:latin typeface="Helvetica Light"/>
              <a:ea typeface="Calibri" panose="020F0502020204030204" pitchFamily="34" charset="0"/>
              <a:cs typeface="Helvetica Light"/>
            </a:endParaRPr>
          </a:p>
          <a:p>
            <a:pPr algn="just"/>
            <a:r>
              <a:rPr lang="es-CO" sz="1200" dirty="0">
                <a:solidFill>
                  <a:schemeClr val="tx1">
                    <a:lumMod val="75000"/>
                    <a:lumOff val="25000"/>
                  </a:schemeClr>
                </a:solidFill>
                <a:latin typeface="Helvetica Light"/>
                <a:ea typeface="Calibri" panose="020F0502020204030204" pitchFamily="34" charset="0"/>
                <a:cs typeface="Helvetica Light"/>
              </a:rPr>
              <a:t>Después de una romántica luna de miel, establecen sus prioridades para los próximos años; sin embargo, como la vida es impredecible, la cigüeña visita este nuevo hogar nueve meses después.</a:t>
            </a:r>
          </a:p>
          <a:p>
            <a:pPr algn="just"/>
            <a:endParaRPr lang="es-CO" sz="1200" dirty="0">
              <a:solidFill>
                <a:schemeClr val="tx1">
                  <a:lumMod val="75000"/>
                  <a:lumOff val="25000"/>
                </a:schemeClr>
              </a:solidFill>
              <a:latin typeface="Helvetica Light"/>
              <a:ea typeface="Calibri" panose="020F0502020204030204" pitchFamily="34" charset="0"/>
              <a:cs typeface="Helvetica Light"/>
            </a:endParaRPr>
          </a:p>
          <a:p>
            <a:pPr algn="just"/>
            <a:r>
              <a:rPr lang="es-CO" sz="1200" dirty="0">
                <a:solidFill>
                  <a:schemeClr val="tx1">
                    <a:lumMod val="75000"/>
                    <a:lumOff val="25000"/>
                  </a:schemeClr>
                </a:solidFill>
                <a:latin typeface="Helvetica Light"/>
                <a:ea typeface="Calibri" panose="020F0502020204030204" pitchFamily="34" charset="0"/>
                <a:cs typeface="Helvetica Light"/>
              </a:rPr>
              <a:t>Este hecho genera gastos inesperados: Carlos necesita un millón de pesos más para hacer frente a ciertas necesidades que no dan espera, como comprar la cuna y ropa para el bebé.</a:t>
            </a:r>
          </a:p>
          <a:p>
            <a:endParaRPr lang="es-ES" i="1" dirty="0">
              <a:solidFill>
                <a:schemeClr val="tx1">
                  <a:lumMod val="75000"/>
                  <a:lumOff val="25000"/>
                </a:schemeClr>
              </a:solidFill>
            </a:endParaRPr>
          </a:p>
        </p:txBody>
      </p:sp>
      <p:sp>
        <p:nvSpPr>
          <p:cNvPr id="4" name="CuadroTexto 3"/>
          <p:cNvSpPr txBox="1"/>
          <p:nvPr/>
        </p:nvSpPr>
        <p:spPr>
          <a:xfrm>
            <a:off x="7067972" y="2585605"/>
            <a:ext cx="1893016" cy="3416320"/>
          </a:xfrm>
          <a:prstGeom prst="rect">
            <a:avLst/>
          </a:prstGeom>
          <a:noFill/>
        </p:spPr>
        <p:txBody>
          <a:bodyPr wrap="square" rtlCol="0">
            <a:spAutoFit/>
          </a:bodyPr>
          <a:lstStyle/>
          <a:p>
            <a:pPr algn="just"/>
            <a:r>
              <a:rPr lang="es-CO" sz="1200" dirty="0">
                <a:solidFill>
                  <a:schemeClr val="tx1">
                    <a:lumMod val="75000"/>
                    <a:lumOff val="25000"/>
                  </a:schemeClr>
                </a:solidFill>
                <a:latin typeface="Helvetica Light"/>
                <a:ea typeface="Calibri" panose="020F0502020204030204" pitchFamily="34" charset="0"/>
                <a:cs typeface="Helvetica Light"/>
              </a:rPr>
              <a:t>En esa circunstancia recuerda un volante que le entregaron ofreciéndole crédito “fácil, rápido y sin papeleos”. Llama y le prometen prestarle el millón de pesos con cuotas diarias de tan solo $6.450 “pesitos”; es decir, “lo mismo que dejar de comerse unas onces”, afirma el prestamista. Carlos acepta y sale del apuro. </a:t>
            </a:r>
          </a:p>
          <a:p>
            <a:pPr algn="just"/>
            <a:endParaRPr lang="es-ES" sz="1200" dirty="0">
              <a:solidFill>
                <a:schemeClr val="tx1">
                  <a:lumMod val="75000"/>
                  <a:lumOff val="25000"/>
                </a:schemeClr>
              </a:solidFill>
            </a:endParaRPr>
          </a:p>
          <a:p>
            <a:endParaRPr lang="es-ES" i="1" dirty="0">
              <a:solidFill>
                <a:schemeClr val="tx1">
                  <a:lumMod val="75000"/>
                  <a:lumOff val="25000"/>
                </a:schemeClr>
              </a:solidFill>
            </a:endParaRPr>
          </a:p>
        </p:txBody>
      </p:sp>
      <p:sp>
        <p:nvSpPr>
          <p:cNvPr id="7" name="Marcador de número de diapositiva 6"/>
          <p:cNvSpPr>
            <a:spLocks noGrp="1"/>
          </p:cNvSpPr>
          <p:nvPr>
            <p:ph type="sldNum" sz="quarter" idx="12"/>
          </p:nvPr>
        </p:nvSpPr>
        <p:spPr/>
        <p:txBody>
          <a:bodyPr/>
          <a:lstStyle/>
          <a:p>
            <a:fld id="{9272C22C-0B60-D945-AA74-1F0C44F842C5}" type="slidenum">
              <a:rPr lang="es-ES" smtClean="0"/>
              <a:t>76</a:t>
            </a:fld>
            <a:endParaRPr lang="es-ES"/>
          </a:p>
        </p:txBody>
      </p:sp>
    </p:spTree>
    <p:extLst>
      <p:ext uri="{BB962C8B-B14F-4D97-AF65-F5344CB8AC3E}">
        <p14:creationId xmlns:p14="http://schemas.microsoft.com/office/powerpoint/2010/main" val="41938454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79516" y="590664"/>
            <a:ext cx="5251009" cy="1077218"/>
          </a:xfrm>
          <a:prstGeom prst="rect">
            <a:avLst/>
          </a:prstGeom>
          <a:noFill/>
        </p:spPr>
        <p:txBody>
          <a:bodyPr wrap="square" rtlCol="0">
            <a:spAutoFit/>
          </a:bodyPr>
          <a:lstStyle/>
          <a:p>
            <a:pPr defTabSz="457200"/>
            <a:r>
              <a:rPr lang="es-CO" sz="3200" dirty="0">
                <a:solidFill>
                  <a:srgbClr val="EAB94E"/>
                </a:solidFill>
                <a:latin typeface="Helvetica Light"/>
                <a:cs typeface="Helvetica Light"/>
              </a:rPr>
              <a:t>Productos financieros </a:t>
            </a:r>
          </a:p>
          <a:p>
            <a:pPr defTabSz="457200"/>
            <a:r>
              <a:rPr lang="es-CO" sz="3200" b="1" dirty="0">
                <a:solidFill>
                  <a:srgbClr val="EAB94E"/>
                </a:solidFill>
                <a:latin typeface="Helvetica"/>
                <a:cs typeface="Helvetica"/>
              </a:rPr>
              <a:t>formales e informales</a:t>
            </a:r>
            <a:endParaRPr lang="es-CO" sz="1200" b="1" dirty="0">
              <a:solidFill>
                <a:srgbClr val="EAB94E"/>
              </a:solidFill>
              <a:latin typeface="Helvetica"/>
              <a:cs typeface="Helvetica"/>
            </a:endParaRPr>
          </a:p>
        </p:txBody>
      </p:sp>
      <p:sp>
        <p:nvSpPr>
          <p:cNvPr id="7" name="CuadroTexto 6"/>
          <p:cNvSpPr txBox="1"/>
          <p:nvPr/>
        </p:nvSpPr>
        <p:spPr>
          <a:xfrm>
            <a:off x="3913646" y="1925469"/>
            <a:ext cx="954107" cy="369332"/>
          </a:xfrm>
          <a:prstGeom prst="rect">
            <a:avLst/>
          </a:prstGeom>
          <a:noFill/>
        </p:spPr>
        <p:txBody>
          <a:bodyPr wrap="none" rtlCol="0">
            <a:spAutoFit/>
          </a:bodyPr>
          <a:lstStyle/>
          <a:p>
            <a:r>
              <a:rPr lang="es-ES" b="1" dirty="0">
                <a:solidFill>
                  <a:schemeClr val="bg1"/>
                </a:solidFill>
                <a:latin typeface="Helvetica"/>
                <a:cs typeface="Helvetica"/>
              </a:rPr>
              <a:t>Ahorro</a:t>
            </a:r>
          </a:p>
        </p:txBody>
      </p:sp>
      <p:sp>
        <p:nvSpPr>
          <p:cNvPr id="8" name="CuadroTexto 7"/>
          <p:cNvSpPr txBox="1"/>
          <p:nvPr/>
        </p:nvSpPr>
        <p:spPr>
          <a:xfrm>
            <a:off x="6304843" y="1925469"/>
            <a:ext cx="902345" cy="369332"/>
          </a:xfrm>
          <a:prstGeom prst="rect">
            <a:avLst/>
          </a:prstGeom>
          <a:noFill/>
        </p:spPr>
        <p:txBody>
          <a:bodyPr wrap="none" rtlCol="0">
            <a:spAutoFit/>
          </a:bodyPr>
          <a:lstStyle/>
          <a:p>
            <a:r>
              <a:rPr lang="es-ES" b="1" dirty="0">
                <a:solidFill>
                  <a:schemeClr val="bg1"/>
                </a:solidFill>
                <a:latin typeface="Helvetica"/>
                <a:cs typeface="Helvetica"/>
              </a:rPr>
              <a:t>Crédito</a:t>
            </a:r>
          </a:p>
        </p:txBody>
      </p:sp>
      <p:sp>
        <p:nvSpPr>
          <p:cNvPr id="9" name="CuadroTexto 8"/>
          <p:cNvSpPr txBox="1"/>
          <p:nvPr/>
        </p:nvSpPr>
        <p:spPr>
          <a:xfrm>
            <a:off x="1091287" y="2428161"/>
            <a:ext cx="954258" cy="369332"/>
          </a:xfrm>
          <a:prstGeom prst="rect">
            <a:avLst/>
          </a:prstGeom>
          <a:noFill/>
        </p:spPr>
        <p:txBody>
          <a:bodyPr wrap="none" rtlCol="0">
            <a:spAutoFit/>
          </a:bodyPr>
          <a:lstStyle/>
          <a:p>
            <a:r>
              <a:rPr lang="es-ES" b="1" dirty="0">
                <a:solidFill>
                  <a:srgbClr val="EAB94E"/>
                </a:solidFill>
                <a:latin typeface="Helvetica"/>
                <a:cs typeface="Helvetica"/>
              </a:rPr>
              <a:t>Formal</a:t>
            </a:r>
          </a:p>
        </p:txBody>
      </p:sp>
      <p:sp>
        <p:nvSpPr>
          <p:cNvPr id="10" name="CuadroTexto 9"/>
          <p:cNvSpPr txBox="1"/>
          <p:nvPr/>
        </p:nvSpPr>
        <p:spPr>
          <a:xfrm>
            <a:off x="1091287" y="3454380"/>
            <a:ext cx="1095259" cy="369332"/>
          </a:xfrm>
          <a:prstGeom prst="rect">
            <a:avLst/>
          </a:prstGeom>
          <a:noFill/>
        </p:spPr>
        <p:txBody>
          <a:bodyPr wrap="none" rtlCol="0">
            <a:spAutoFit/>
          </a:bodyPr>
          <a:lstStyle/>
          <a:p>
            <a:r>
              <a:rPr lang="es-ES" b="1" dirty="0">
                <a:solidFill>
                  <a:srgbClr val="EAB94E"/>
                </a:solidFill>
                <a:latin typeface="Helvetica"/>
                <a:cs typeface="Helvetica"/>
              </a:rPr>
              <a:t>informal</a:t>
            </a:r>
          </a:p>
        </p:txBody>
      </p:sp>
      <p:sp>
        <p:nvSpPr>
          <p:cNvPr id="12" name="CuadroTexto 11"/>
          <p:cNvSpPr txBox="1"/>
          <p:nvPr/>
        </p:nvSpPr>
        <p:spPr>
          <a:xfrm>
            <a:off x="3360370" y="2428161"/>
            <a:ext cx="2451924" cy="646331"/>
          </a:xfrm>
          <a:prstGeom prst="rect">
            <a:avLst/>
          </a:prstGeom>
          <a:noFill/>
        </p:spPr>
        <p:txBody>
          <a:bodyPr wrap="square" rtlCol="0">
            <a:spAutoFit/>
          </a:bodyPr>
          <a:lstStyle/>
          <a:p>
            <a:r>
              <a:rPr lang="es-CO" sz="1200" dirty="0">
                <a:solidFill>
                  <a:srgbClr val="0B2D39"/>
                </a:solidFill>
                <a:latin typeface="Helvetica Light"/>
                <a:cs typeface="Helvetica Light"/>
              </a:rPr>
              <a:t>Cuentas de ahorro, electrónicas, de trámite simplificado, depósitos de dinero electrónico.</a:t>
            </a:r>
            <a:endParaRPr lang="es-ES" dirty="0"/>
          </a:p>
        </p:txBody>
      </p:sp>
      <p:sp>
        <p:nvSpPr>
          <p:cNvPr id="13" name="CuadroTexto 12"/>
          <p:cNvSpPr txBox="1"/>
          <p:nvPr/>
        </p:nvSpPr>
        <p:spPr>
          <a:xfrm>
            <a:off x="5812294" y="2428161"/>
            <a:ext cx="2451924" cy="646331"/>
          </a:xfrm>
          <a:prstGeom prst="rect">
            <a:avLst/>
          </a:prstGeom>
          <a:noFill/>
        </p:spPr>
        <p:txBody>
          <a:bodyPr wrap="square" rtlCol="0">
            <a:spAutoFit/>
          </a:bodyPr>
          <a:lstStyle/>
          <a:p>
            <a:r>
              <a:rPr lang="es-CO" sz="1200" dirty="0">
                <a:solidFill>
                  <a:srgbClr val="0B2D39"/>
                </a:solidFill>
                <a:latin typeface="Helvetica Light"/>
                <a:cs typeface="Helvetica Light"/>
              </a:rPr>
              <a:t>Créditos de vivienda, vehículo,</a:t>
            </a:r>
          </a:p>
          <a:p>
            <a:r>
              <a:rPr lang="es-CO" sz="1200" dirty="0">
                <a:solidFill>
                  <a:srgbClr val="0B2D39"/>
                </a:solidFill>
                <a:latin typeface="Helvetica Light"/>
                <a:cs typeface="Helvetica Light"/>
              </a:rPr>
              <a:t>Consumo, estudio, libre inversíon, libranza.</a:t>
            </a:r>
            <a:endParaRPr lang="es-ES" dirty="0"/>
          </a:p>
        </p:txBody>
      </p:sp>
      <p:sp>
        <p:nvSpPr>
          <p:cNvPr id="14" name="CuadroTexto 13"/>
          <p:cNvSpPr txBox="1"/>
          <p:nvPr/>
        </p:nvSpPr>
        <p:spPr>
          <a:xfrm>
            <a:off x="3360370" y="3500546"/>
            <a:ext cx="2451924" cy="461665"/>
          </a:xfrm>
          <a:prstGeom prst="rect">
            <a:avLst/>
          </a:prstGeom>
          <a:noFill/>
        </p:spPr>
        <p:txBody>
          <a:bodyPr wrap="square" rtlCol="0">
            <a:spAutoFit/>
          </a:bodyPr>
          <a:lstStyle/>
          <a:p>
            <a:r>
              <a:rPr lang="es-CO" sz="1200" dirty="0">
                <a:solidFill>
                  <a:srgbClr val="0B2D39"/>
                </a:solidFill>
                <a:latin typeface="Helvetica Light"/>
                <a:cs typeface="Helvetica Light"/>
              </a:rPr>
              <a:t>“Cadenas”,”natillera”, reservas</a:t>
            </a:r>
          </a:p>
          <a:p>
            <a:r>
              <a:rPr lang="es-CO" sz="1200" dirty="0">
                <a:solidFill>
                  <a:srgbClr val="0B2D39"/>
                </a:solidFill>
                <a:latin typeface="Helvetica Light"/>
                <a:cs typeface="Helvetica Light"/>
              </a:rPr>
              <a:t>familiares.</a:t>
            </a:r>
            <a:endParaRPr lang="es-ES" dirty="0"/>
          </a:p>
        </p:txBody>
      </p:sp>
      <p:sp>
        <p:nvSpPr>
          <p:cNvPr id="15" name="CuadroTexto 14"/>
          <p:cNvSpPr txBox="1"/>
          <p:nvPr/>
        </p:nvSpPr>
        <p:spPr>
          <a:xfrm>
            <a:off x="6396756" y="3500546"/>
            <a:ext cx="2451924" cy="276999"/>
          </a:xfrm>
          <a:prstGeom prst="rect">
            <a:avLst/>
          </a:prstGeom>
          <a:noFill/>
        </p:spPr>
        <p:txBody>
          <a:bodyPr wrap="square" rtlCol="0">
            <a:spAutoFit/>
          </a:bodyPr>
          <a:lstStyle/>
          <a:p>
            <a:r>
              <a:rPr lang="es-CO" sz="1200" dirty="0">
                <a:solidFill>
                  <a:srgbClr val="0B2D39"/>
                </a:solidFill>
                <a:latin typeface="Helvetica Light"/>
                <a:cs typeface="Helvetica Light"/>
              </a:rPr>
              <a:t>“Gota a gota”</a:t>
            </a:r>
            <a:endParaRPr lang="es-ES" dirty="0"/>
          </a:p>
        </p:txBody>
      </p:sp>
      <p:sp>
        <p:nvSpPr>
          <p:cNvPr id="6" name="Marcador de número de diapositiva 5"/>
          <p:cNvSpPr>
            <a:spLocks noGrp="1"/>
          </p:cNvSpPr>
          <p:nvPr>
            <p:ph type="sldNum" sz="quarter" idx="12"/>
          </p:nvPr>
        </p:nvSpPr>
        <p:spPr/>
        <p:txBody>
          <a:bodyPr/>
          <a:lstStyle/>
          <a:p>
            <a:fld id="{9272C22C-0B60-D945-AA74-1F0C44F842C5}" type="slidenum">
              <a:rPr lang="es-ES" smtClean="0"/>
              <a:t>77</a:t>
            </a:fld>
            <a:endParaRPr lang="es-ES"/>
          </a:p>
        </p:txBody>
      </p:sp>
    </p:spTree>
    <p:extLst>
      <p:ext uri="{BB962C8B-B14F-4D97-AF65-F5344CB8AC3E}">
        <p14:creationId xmlns:p14="http://schemas.microsoft.com/office/powerpoint/2010/main" val="19516398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6"/>
          <p:cNvSpPr txBox="1"/>
          <p:nvPr/>
        </p:nvSpPr>
        <p:spPr>
          <a:xfrm>
            <a:off x="824443" y="1050328"/>
            <a:ext cx="7776594" cy="584775"/>
          </a:xfrm>
          <a:prstGeom prst="rect">
            <a:avLst/>
          </a:prstGeom>
          <a:noFill/>
        </p:spPr>
        <p:txBody>
          <a:bodyPr wrap="square" rtlCol="0">
            <a:spAutoFit/>
          </a:bodyPr>
          <a:lstStyle/>
          <a:p>
            <a:r>
              <a:rPr lang="es-CO" sz="3200" b="1" dirty="0">
                <a:solidFill>
                  <a:srgbClr val="EAB94E"/>
                </a:solidFill>
                <a:latin typeface="Helvetica"/>
                <a:cs typeface="Helvetica"/>
              </a:rPr>
              <a:t>Productos Formales para financiarse</a:t>
            </a:r>
            <a:endParaRPr lang="es-CO" sz="1200" b="1" dirty="0">
              <a:solidFill>
                <a:srgbClr val="EAB94E"/>
              </a:solidFill>
              <a:latin typeface="Helvetica"/>
              <a:cs typeface="Helvetica"/>
            </a:endParaRPr>
          </a:p>
        </p:txBody>
      </p:sp>
      <p:sp>
        <p:nvSpPr>
          <p:cNvPr id="4" name="CuadroTexto 3"/>
          <p:cNvSpPr txBox="1"/>
          <p:nvPr/>
        </p:nvSpPr>
        <p:spPr>
          <a:xfrm>
            <a:off x="5156170" y="3330059"/>
            <a:ext cx="2527819" cy="307777"/>
          </a:xfrm>
          <a:prstGeom prst="rect">
            <a:avLst/>
          </a:prstGeom>
          <a:noFill/>
        </p:spPr>
        <p:txBody>
          <a:bodyPr wrap="square" rtlCol="0">
            <a:spAutoFit/>
          </a:bodyPr>
          <a:lstStyle/>
          <a:p>
            <a:pPr algn="ctr"/>
            <a:r>
              <a:rPr lang="es-ES" sz="1400" b="1" dirty="0">
                <a:solidFill>
                  <a:schemeClr val="bg1"/>
                </a:solidFill>
                <a:latin typeface="Helvetica"/>
                <a:cs typeface="Helvetica"/>
              </a:rPr>
              <a:t>Según </a:t>
            </a:r>
            <a:r>
              <a:rPr lang="es-ES" sz="1400" b="1">
                <a:solidFill>
                  <a:schemeClr val="bg1"/>
                </a:solidFill>
                <a:latin typeface="Helvetica"/>
                <a:cs typeface="Helvetica"/>
              </a:rPr>
              <a:t>sus </a:t>
            </a:r>
            <a:r>
              <a:rPr lang="es-ES" sz="1400" b="1" smtClean="0">
                <a:solidFill>
                  <a:schemeClr val="bg1"/>
                </a:solidFill>
                <a:latin typeface="Helvetica"/>
                <a:cs typeface="Helvetica"/>
              </a:rPr>
              <a:t>necesidades</a:t>
            </a:r>
            <a:endParaRPr lang="es-ES" sz="1400" b="1" dirty="0">
              <a:solidFill>
                <a:schemeClr val="bg1"/>
              </a:solidFill>
              <a:latin typeface="Helvetica"/>
              <a:cs typeface="Helvetica"/>
            </a:endParaRPr>
          </a:p>
        </p:txBody>
      </p:sp>
      <p:sp>
        <p:nvSpPr>
          <p:cNvPr id="5" name="CuadroTexto 4"/>
          <p:cNvSpPr txBox="1"/>
          <p:nvPr/>
        </p:nvSpPr>
        <p:spPr>
          <a:xfrm>
            <a:off x="925555" y="4013384"/>
            <a:ext cx="1931286" cy="421655"/>
          </a:xfrm>
          <a:prstGeom prst="rect">
            <a:avLst/>
          </a:prstGeom>
          <a:noFill/>
        </p:spPr>
        <p:txBody>
          <a:bodyPr wrap="square" rtlCol="0">
            <a:spAutoFit/>
          </a:bodyPr>
          <a:lstStyle/>
          <a:p>
            <a:pPr>
              <a:lnSpc>
                <a:spcPct val="107000"/>
              </a:lnSpc>
              <a:spcAft>
                <a:spcPts val="0"/>
              </a:spcAft>
            </a:pPr>
            <a:r>
              <a:rPr lang="es-CO" sz="1000" b="1" dirty="0">
                <a:solidFill>
                  <a:srgbClr val="E6AB31"/>
                </a:solidFill>
                <a:latin typeface="Helvetica" charset="-52"/>
                <a:ea typeface="Helvetica" charset="-52"/>
                <a:cs typeface="Helvetica" charset="-52"/>
              </a:rPr>
              <a:t>Manejar mis recursos (transar) a través del celular.</a:t>
            </a:r>
            <a:endParaRPr lang="es-ES" sz="1000" b="1" dirty="0">
              <a:solidFill>
                <a:srgbClr val="E6AB31"/>
              </a:solidFill>
              <a:latin typeface="Helvetica" charset="-52"/>
              <a:ea typeface="Helvetica" charset="-52"/>
              <a:cs typeface="Helvetica" charset="-52"/>
            </a:endParaRPr>
          </a:p>
        </p:txBody>
      </p:sp>
      <p:sp>
        <p:nvSpPr>
          <p:cNvPr id="7" name="CuadroTexto 6"/>
          <p:cNvSpPr txBox="1"/>
          <p:nvPr/>
        </p:nvSpPr>
        <p:spPr>
          <a:xfrm>
            <a:off x="3192141" y="3651539"/>
            <a:ext cx="4665044" cy="307777"/>
          </a:xfrm>
          <a:prstGeom prst="rect">
            <a:avLst/>
          </a:prstGeom>
          <a:noFill/>
        </p:spPr>
        <p:txBody>
          <a:bodyPr wrap="square" rtlCol="0">
            <a:spAutoFit/>
          </a:bodyPr>
          <a:lstStyle/>
          <a:p>
            <a:pPr algn="ctr"/>
            <a:r>
              <a:rPr lang="es-CO" sz="1400" b="1" dirty="0">
                <a:solidFill>
                  <a:schemeClr val="bg1"/>
                </a:solidFill>
                <a:latin typeface="Helvetica" panose="020B0604020202020204" pitchFamily="2" charset="0"/>
                <a:cs typeface="Helvetica Light"/>
              </a:rPr>
              <a:t>Algunas alternativas formales</a:t>
            </a:r>
            <a:endParaRPr lang="es-ES" sz="1400" dirty="0">
              <a:solidFill>
                <a:schemeClr val="bg1"/>
              </a:solidFill>
            </a:endParaRPr>
          </a:p>
        </p:txBody>
      </p:sp>
      <p:sp>
        <p:nvSpPr>
          <p:cNvPr id="8" name="CuadroTexto 7"/>
          <p:cNvSpPr txBox="1"/>
          <p:nvPr/>
        </p:nvSpPr>
        <p:spPr>
          <a:xfrm>
            <a:off x="900884" y="4446421"/>
            <a:ext cx="2127767" cy="421655"/>
          </a:xfrm>
          <a:prstGeom prst="rect">
            <a:avLst/>
          </a:prstGeom>
          <a:noFill/>
        </p:spPr>
        <p:txBody>
          <a:bodyPr wrap="square" rtlCol="0">
            <a:spAutoFit/>
          </a:bodyPr>
          <a:lstStyle/>
          <a:p>
            <a:pPr>
              <a:lnSpc>
                <a:spcPct val="107000"/>
              </a:lnSpc>
              <a:spcAft>
                <a:spcPts val="0"/>
              </a:spcAft>
            </a:pPr>
            <a:r>
              <a:rPr lang="es-CO" sz="1000" b="1" dirty="0">
                <a:solidFill>
                  <a:srgbClr val="E6AB31"/>
                </a:solidFill>
                <a:latin typeface="Helvetica" charset="-52"/>
                <a:ea typeface="Helvetica" charset="-52"/>
                <a:cs typeface="Helvetica" charset="-52"/>
              </a:rPr>
              <a:t>Manejar mis recursos (transar) a través de una tarjeta débito.</a:t>
            </a:r>
            <a:endParaRPr lang="es-ES" sz="1000" b="1" dirty="0">
              <a:solidFill>
                <a:srgbClr val="E6AB31"/>
              </a:solidFill>
              <a:latin typeface="Helvetica" charset="-52"/>
              <a:ea typeface="Helvetica" charset="-52"/>
              <a:cs typeface="Helvetica" charset="-52"/>
            </a:endParaRPr>
          </a:p>
        </p:txBody>
      </p:sp>
      <p:sp>
        <p:nvSpPr>
          <p:cNvPr id="9" name="CuadroTexto 8"/>
          <p:cNvSpPr txBox="1"/>
          <p:nvPr/>
        </p:nvSpPr>
        <p:spPr>
          <a:xfrm>
            <a:off x="3006588" y="4518096"/>
            <a:ext cx="4665044" cy="277002"/>
          </a:xfrm>
          <a:prstGeom prst="rect">
            <a:avLst/>
          </a:prstGeom>
          <a:noFill/>
        </p:spPr>
        <p:txBody>
          <a:bodyPr wrap="square" rtlCol="0">
            <a:spAutoFit/>
          </a:bodyPr>
          <a:lstStyle/>
          <a:p>
            <a:r>
              <a:rPr lang="es-CO" sz="1200" dirty="0" smtClean="0">
                <a:solidFill>
                  <a:srgbClr val="0B2D39"/>
                </a:solidFill>
                <a:latin typeface="Helvetica Light"/>
                <a:cs typeface="Helvetica Light"/>
              </a:rPr>
              <a:t>Cuenta de Ahorros</a:t>
            </a:r>
            <a:endParaRPr lang="es-ES" dirty="0"/>
          </a:p>
        </p:txBody>
      </p:sp>
      <p:sp>
        <p:nvSpPr>
          <p:cNvPr id="14" name="CuadroTexto 13"/>
          <p:cNvSpPr txBox="1"/>
          <p:nvPr/>
        </p:nvSpPr>
        <p:spPr>
          <a:xfrm>
            <a:off x="909858" y="4904339"/>
            <a:ext cx="1897513" cy="421655"/>
          </a:xfrm>
          <a:prstGeom prst="rect">
            <a:avLst/>
          </a:prstGeom>
          <a:noFill/>
        </p:spPr>
        <p:txBody>
          <a:bodyPr wrap="square" rtlCol="0">
            <a:spAutoFit/>
          </a:bodyPr>
          <a:lstStyle/>
          <a:p>
            <a:pPr>
              <a:lnSpc>
                <a:spcPct val="107000"/>
              </a:lnSpc>
              <a:spcAft>
                <a:spcPts val="0"/>
              </a:spcAft>
            </a:pPr>
            <a:r>
              <a:rPr lang="es-CO" sz="1000" b="1" dirty="0">
                <a:solidFill>
                  <a:srgbClr val="E6AB31"/>
                </a:solidFill>
                <a:latin typeface="Helvetica" charset="-52"/>
                <a:ea typeface="Helvetica" charset="-52"/>
                <a:cs typeface="Helvetica" charset="-52"/>
              </a:rPr>
              <a:t>Ahorrar para una meta específica.</a:t>
            </a:r>
            <a:endParaRPr lang="es-ES" sz="1000" b="1" dirty="0">
              <a:solidFill>
                <a:srgbClr val="E6AB31"/>
              </a:solidFill>
              <a:latin typeface="Helvetica" charset="-52"/>
              <a:ea typeface="Helvetica" charset="-52"/>
              <a:cs typeface="Helvetica" charset="-52"/>
            </a:endParaRPr>
          </a:p>
        </p:txBody>
      </p:sp>
      <p:sp>
        <p:nvSpPr>
          <p:cNvPr id="15" name="CuadroTexto 14"/>
          <p:cNvSpPr txBox="1"/>
          <p:nvPr/>
        </p:nvSpPr>
        <p:spPr>
          <a:xfrm>
            <a:off x="3018945" y="4964352"/>
            <a:ext cx="4665044" cy="277002"/>
          </a:xfrm>
          <a:prstGeom prst="rect">
            <a:avLst/>
          </a:prstGeom>
          <a:noFill/>
        </p:spPr>
        <p:txBody>
          <a:bodyPr wrap="square" rtlCol="0">
            <a:spAutoFit/>
          </a:bodyPr>
          <a:lstStyle/>
          <a:p>
            <a:r>
              <a:rPr lang="es-CO" sz="1200" dirty="0" smtClean="0">
                <a:solidFill>
                  <a:srgbClr val="0B2D39"/>
                </a:solidFill>
                <a:latin typeface="Helvetica Light"/>
                <a:cs typeface="Helvetica Light"/>
              </a:rPr>
              <a:t>Cuentas AFC: Cuentas de ahorro programado, CDT</a:t>
            </a:r>
            <a:endParaRPr lang="es-ES" dirty="0"/>
          </a:p>
        </p:txBody>
      </p:sp>
      <p:sp>
        <p:nvSpPr>
          <p:cNvPr id="24" name="Marcador de número de diapositiva 23"/>
          <p:cNvSpPr>
            <a:spLocks noGrp="1"/>
          </p:cNvSpPr>
          <p:nvPr>
            <p:ph type="sldNum" sz="quarter" idx="12"/>
          </p:nvPr>
        </p:nvSpPr>
        <p:spPr/>
        <p:txBody>
          <a:bodyPr/>
          <a:lstStyle/>
          <a:p>
            <a:fld id="{9272C22C-0B60-D945-AA74-1F0C44F842C5}" type="slidenum">
              <a:rPr lang="es-ES" smtClean="0"/>
              <a:t>78</a:t>
            </a:fld>
            <a:endParaRPr lang="es-ES"/>
          </a:p>
        </p:txBody>
      </p:sp>
      <p:sp>
        <p:nvSpPr>
          <p:cNvPr id="23" name="CuadroTexto 22"/>
          <p:cNvSpPr txBox="1"/>
          <p:nvPr/>
        </p:nvSpPr>
        <p:spPr>
          <a:xfrm>
            <a:off x="2994231" y="4088442"/>
            <a:ext cx="5342156" cy="277002"/>
          </a:xfrm>
          <a:prstGeom prst="rect">
            <a:avLst/>
          </a:prstGeom>
          <a:noFill/>
        </p:spPr>
        <p:txBody>
          <a:bodyPr wrap="square" rtlCol="0">
            <a:spAutoFit/>
          </a:bodyPr>
          <a:lstStyle/>
          <a:p>
            <a:r>
              <a:rPr lang="es-CO" sz="1200" dirty="0" smtClean="0">
                <a:solidFill>
                  <a:srgbClr val="0B2D39"/>
                </a:solidFill>
                <a:latin typeface="Helvetica Light"/>
                <a:cs typeface="Helvetica Light"/>
              </a:rPr>
              <a:t>Cuentas de ahorros de tr</a:t>
            </a:r>
            <a:r>
              <a:rPr lang="es-ES" sz="1200" dirty="0" err="1" smtClean="0">
                <a:solidFill>
                  <a:srgbClr val="0B2D39"/>
                </a:solidFill>
                <a:latin typeface="Helvetica Light"/>
                <a:cs typeface="Helvetica Light"/>
              </a:rPr>
              <a:t>ámite</a:t>
            </a:r>
            <a:r>
              <a:rPr lang="es-ES" sz="1200" dirty="0" smtClean="0">
                <a:solidFill>
                  <a:srgbClr val="0B2D39"/>
                </a:solidFill>
                <a:latin typeface="Helvetica Light"/>
                <a:cs typeface="Helvetica Light"/>
              </a:rPr>
              <a:t> </a:t>
            </a:r>
            <a:r>
              <a:rPr lang="es-ES" sz="1200" dirty="0" err="1" smtClean="0">
                <a:solidFill>
                  <a:srgbClr val="0B2D39"/>
                </a:solidFill>
                <a:latin typeface="Helvetica Light"/>
                <a:cs typeface="Helvetica Light"/>
              </a:rPr>
              <a:t>simplicado</a:t>
            </a:r>
            <a:r>
              <a:rPr lang="es-ES" sz="1200" dirty="0" smtClean="0">
                <a:solidFill>
                  <a:srgbClr val="0B2D39"/>
                </a:solidFill>
                <a:latin typeface="Helvetica Light"/>
                <a:cs typeface="Helvetica Light"/>
              </a:rPr>
              <a:t>. Depósito de dinero electrónico.</a:t>
            </a:r>
            <a:endParaRPr lang="es-ES" dirty="0"/>
          </a:p>
        </p:txBody>
      </p:sp>
      <p:sp>
        <p:nvSpPr>
          <p:cNvPr id="11" name="Rectángulo 10"/>
          <p:cNvSpPr/>
          <p:nvPr/>
        </p:nvSpPr>
        <p:spPr>
          <a:xfrm>
            <a:off x="820861" y="1697754"/>
            <a:ext cx="7574409" cy="1077218"/>
          </a:xfrm>
          <a:prstGeom prst="rect">
            <a:avLst/>
          </a:prstGeom>
        </p:spPr>
        <p:txBody>
          <a:bodyPr wrap="square">
            <a:spAutoFit/>
          </a:bodyPr>
          <a:lstStyle/>
          <a:p>
            <a:pPr algn="ctr"/>
            <a:r>
              <a:rPr lang="es-CO" dirty="0">
                <a:latin typeface="Helvetica Light"/>
                <a:ea typeface="Calibri" panose="020F0502020204030204" pitchFamily="34" charset="0"/>
                <a:cs typeface="Helvetica Light"/>
              </a:rPr>
              <a:t>El sistema financiero ofrece diferentes productos para que las personas </a:t>
            </a:r>
            <a:r>
              <a:rPr lang="es-CO" sz="2800" dirty="0">
                <a:solidFill>
                  <a:schemeClr val="accent6">
                    <a:lumMod val="75000"/>
                  </a:schemeClr>
                </a:solidFill>
                <a:latin typeface="Helvetica Light"/>
                <a:ea typeface="Calibri" panose="020F0502020204030204" pitchFamily="34" charset="0"/>
                <a:cs typeface="Helvetica Light"/>
              </a:rPr>
              <a:t>ahorren</a:t>
            </a:r>
            <a:r>
              <a:rPr lang="es-CO" dirty="0">
                <a:latin typeface="Helvetica Light"/>
                <a:ea typeface="Calibri" panose="020F0502020204030204" pitchFamily="34" charset="0"/>
                <a:cs typeface="Helvetica Light"/>
              </a:rPr>
              <a:t> de una manera muy sencilla, de acuerdo con sus necesidades y objetivos</a:t>
            </a:r>
            <a:r>
              <a:rPr lang="es-CO" dirty="0">
                <a:latin typeface="Calibri" panose="020F0502020204030204" pitchFamily="34" charset="0"/>
                <a:ea typeface="Calibri" panose="020F0502020204030204" pitchFamily="34" charset="0"/>
              </a:rPr>
              <a:t>.</a:t>
            </a:r>
            <a:endParaRPr lang="es-CO" dirty="0"/>
          </a:p>
        </p:txBody>
      </p:sp>
    </p:spTree>
    <p:extLst>
      <p:ext uri="{BB962C8B-B14F-4D97-AF65-F5344CB8AC3E}">
        <p14:creationId xmlns:p14="http://schemas.microsoft.com/office/powerpoint/2010/main" val="24536716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6"/>
          <p:cNvSpPr txBox="1"/>
          <p:nvPr/>
        </p:nvSpPr>
        <p:spPr>
          <a:xfrm>
            <a:off x="427606" y="850281"/>
            <a:ext cx="7776594" cy="584775"/>
          </a:xfrm>
          <a:prstGeom prst="rect">
            <a:avLst/>
          </a:prstGeom>
          <a:noFill/>
        </p:spPr>
        <p:txBody>
          <a:bodyPr wrap="square" rtlCol="0">
            <a:spAutoFit/>
          </a:bodyPr>
          <a:lstStyle/>
          <a:p>
            <a:r>
              <a:rPr lang="es-CO" sz="3200" b="1" dirty="0">
                <a:solidFill>
                  <a:srgbClr val="EAB94E"/>
                </a:solidFill>
                <a:latin typeface="Helvetica"/>
                <a:cs typeface="Helvetica"/>
              </a:rPr>
              <a:t>Productos Formales para financiarse</a:t>
            </a:r>
            <a:endParaRPr lang="es-CO" sz="1200" b="1" dirty="0">
              <a:solidFill>
                <a:srgbClr val="EAB94E"/>
              </a:solidFill>
              <a:latin typeface="Helvetica"/>
              <a:cs typeface="Helvetica"/>
            </a:endParaRPr>
          </a:p>
        </p:txBody>
      </p:sp>
      <p:sp>
        <p:nvSpPr>
          <p:cNvPr id="4" name="CuadroTexto 3"/>
          <p:cNvSpPr txBox="1"/>
          <p:nvPr/>
        </p:nvSpPr>
        <p:spPr>
          <a:xfrm>
            <a:off x="1484533" y="1774177"/>
            <a:ext cx="1257075" cy="523220"/>
          </a:xfrm>
          <a:prstGeom prst="rect">
            <a:avLst/>
          </a:prstGeom>
          <a:noFill/>
        </p:spPr>
        <p:txBody>
          <a:bodyPr wrap="none" rtlCol="0">
            <a:spAutoFit/>
          </a:bodyPr>
          <a:lstStyle/>
          <a:p>
            <a:pPr algn="ctr"/>
            <a:r>
              <a:rPr lang="es-ES" sz="1400" b="1" dirty="0">
                <a:solidFill>
                  <a:schemeClr val="bg1"/>
                </a:solidFill>
                <a:latin typeface="Helvetica"/>
                <a:cs typeface="Helvetica"/>
              </a:rPr>
              <a:t>Según sus </a:t>
            </a:r>
          </a:p>
          <a:p>
            <a:pPr algn="ctr"/>
            <a:r>
              <a:rPr lang="es-ES" sz="1400" b="1" dirty="0">
                <a:solidFill>
                  <a:schemeClr val="bg1"/>
                </a:solidFill>
                <a:latin typeface="Helvetica"/>
                <a:cs typeface="Helvetica"/>
              </a:rPr>
              <a:t>necesidades</a:t>
            </a:r>
          </a:p>
        </p:txBody>
      </p:sp>
      <p:sp>
        <p:nvSpPr>
          <p:cNvPr id="5" name="CuadroTexto 4"/>
          <p:cNvSpPr txBox="1"/>
          <p:nvPr/>
        </p:nvSpPr>
        <p:spPr>
          <a:xfrm>
            <a:off x="1423125" y="2271913"/>
            <a:ext cx="1208985" cy="307777"/>
          </a:xfrm>
          <a:prstGeom prst="rect">
            <a:avLst/>
          </a:prstGeom>
          <a:noFill/>
        </p:spPr>
        <p:txBody>
          <a:bodyPr wrap="none" rtlCol="0">
            <a:spAutoFit/>
          </a:bodyPr>
          <a:lstStyle/>
          <a:p>
            <a:r>
              <a:rPr lang="es-ES" sz="1400" b="1" dirty="0">
                <a:solidFill>
                  <a:srgbClr val="EAB94E"/>
                </a:solidFill>
                <a:latin typeface="Helvetica"/>
                <a:cs typeface="Helvetica"/>
              </a:rPr>
              <a:t>Casa propia</a:t>
            </a:r>
          </a:p>
        </p:txBody>
      </p:sp>
      <p:sp>
        <p:nvSpPr>
          <p:cNvPr id="6" name="CuadroTexto 5"/>
          <p:cNvSpPr txBox="1"/>
          <p:nvPr/>
        </p:nvSpPr>
        <p:spPr>
          <a:xfrm>
            <a:off x="3266081" y="2280795"/>
            <a:ext cx="4665044" cy="276999"/>
          </a:xfrm>
          <a:prstGeom prst="rect">
            <a:avLst/>
          </a:prstGeom>
          <a:noFill/>
        </p:spPr>
        <p:txBody>
          <a:bodyPr wrap="square" rtlCol="0">
            <a:spAutoFit/>
          </a:bodyPr>
          <a:lstStyle/>
          <a:p>
            <a:r>
              <a:rPr lang="es-CO" sz="1200" dirty="0">
                <a:solidFill>
                  <a:srgbClr val="0B2D39"/>
                </a:solidFill>
                <a:latin typeface="Helvetica Light"/>
                <a:cs typeface="Helvetica Light"/>
              </a:rPr>
              <a:t>Crédito hipotecario, leasing habitacional</a:t>
            </a:r>
            <a:endParaRPr lang="es-ES" dirty="0"/>
          </a:p>
        </p:txBody>
      </p:sp>
      <p:sp>
        <p:nvSpPr>
          <p:cNvPr id="7" name="CuadroTexto 6"/>
          <p:cNvSpPr txBox="1"/>
          <p:nvPr/>
        </p:nvSpPr>
        <p:spPr>
          <a:xfrm>
            <a:off x="3434756" y="1907736"/>
            <a:ext cx="4665044" cy="276999"/>
          </a:xfrm>
          <a:prstGeom prst="rect">
            <a:avLst/>
          </a:prstGeom>
          <a:noFill/>
        </p:spPr>
        <p:txBody>
          <a:bodyPr wrap="square" rtlCol="0">
            <a:spAutoFit/>
          </a:bodyPr>
          <a:lstStyle/>
          <a:p>
            <a:pPr algn="ctr"/>
            <a:r>
              <a:rPr lang="es-CO" sz="1200" b="1" dirty="0">
                <a:solidFill>
                  <a:schemeClr val="bg1"/>
                </a:solidFill>
                <a:latin typeface="Helvetica" panose="020B0604020202020204" pitchFamily="2" charset="0"/>
                <a:cs typeface="Helvetica Light"/>
              </a:rPr>
              <a:t>Algunas alternativas formales</a:t>
            </a:r>
            <a:endParaRPr lang="es-ES" dirty="0">
              <a:solidFill>
                <a:schemeClr val="bg1"/>
              </a:solidFill>
            </a:endParaRPr>
          </a:p>
        </p:txBody>
      </p:sp>
      <p:sp>
        <p:nvSpPr>
          <p:cNvPr id="8" name="CuadroTexto 7"/>
          <p:cNvSpPr txBox="1"/>
          <p:nvPr/>
        </p:nvSpPr>
        <p:spPr>
          <a:xfrm>
            <a:off x="1423125" y="2718169"/>
            <a:ext cx="1309974" cy="307777"/>
          </a:xfrm>
          <a:prstGeom prst="rect">
            <a:avLst/>
          </a:prstGeom>
          <a:noFill/>
        </p:spPr>
        <p:txBody>
          <a:bodyPr wrap="none" rtlCol="0">
            <a:spAutoFit/>
          </a:bodyPr>
          <a:lstStyle/>
          <a:p>
            <a:r>
              <a:rPr lang="es-ES" sz="1400" b="1" dirty="0">
                <a:solidFill>
                  <a:srgbClr val="EAB94E"/>
                </a:solidFill>
                <a:latin typeface="Helvetica"/>
                <a:cs typeface="Helvetica"/>
              </a:rPr>
              <a:t>Carro o moto</a:t>
            </a:r>
          </a:p>
        </p:txBody>
      </p:sp>
      <p:sp>
        <p:nvSpPr>
          <p:cNvPr id="9" name="CuadroTexto 8"/>
          <p:cNvSpPr txBox="1"/>
          <p:nvPr/>
        </p:nvSpPr>
        <p:spPr>
          <a:xfrm>
            <a:off x="3266081" y="2727051"/>
            <a:ext cx="4665044" cy="276999"/>
          </a:xfrm>
          <a:prstGeom prst="rect">
            <a:avLst/>
          </a:prstGeom>
          <a:noFill/>
        </p:spPr>
        <p:txBody>
          <a:bodyPr wrap="square" rtlCol="0">
            <a:spAutoFit/>
          </a:bodyPr>
          <a:lstStyle/>
          <a:p>
            <a:r>
              <a:rPr lang="es-CO" sz="1200" dirty="0">
                <a:solidFill>
                  <a:srgbClr val="0B2D39"/>
                </a:solidFill>
                <a:latin typeface="Helvetica Light"/>
                <a:cs typeface="Helvetica Light"/>
              </a:rPr>
              <a:t>Crédito de vehículo</a:t>
            </a:r>
            <a:endParaRPr lang="es-ES" dirty="0"/>
          </a:p>
        </p:txBody>
      </p:sp>
      <p:sp>
        <p:nvSpPr>
          <p:cNvPr id="14" name="CuadroTexto 13"/>
          <p:cNvSpPr txBox="1"/>
          <p:nvPr/>
        </p:nvSpPr>
        <p:spPr>
          <a:xfrm>
            <a:off x="1435482" y="3152068"/>
            <a:ext cx="901209" cy="307777"/>
          </a:xfrm>
          <a:prstGeom prst="rect">
            <a:avLst/>
          </a:prstGeom>
          <a:noFill/>
        </p:spPr>
        <p:txBody>
          <a:bodyPr wrap="none" rtlCol="0">
            <a:spAutoFit/>
          </a:bodyPr>
          <a:lstStyle/>
          <a:p>
            <a:r>
              <a:rPr lang="es-ES" sz="1400" b="1" dirty="0">
                <a:solidFill>
                  <a:srgbClr val="EAB94E"/>
                </a:solidFill>
                <a:latin typeface="Helvetica"/>
                <a:cs typeface="Helvetica"/>
              </a:rPr>
              <a:t>Estudiar</a:t>
            </a:r>
          </a:p>
        </p:txBody>
      </p:sp>
      <p:sp>
        <p:nvSpPr>
          <p:cNvPr id="15" name="CuadroTexto 14"/>
          <p:cNvSpPr txBox="1"/>
          <p:nvPr/>
        </p:nvSpPr>
        <p:spPr>
          <a:xfrm>
            <a:off x="3266081" y="3173307"/>
            <a:ext cx="4665044" cy="276999"/>
          </a:xfrm>
          <a:prstGeom prst="rect">
            <a:avLst/>
          </a:prstGeom>
          <a:noFill/>
        </p:spPr>
        <p:txBody>
          <a:bodyPr wrap="square" rtlCol="0">
            <a:spAutoFit/>
          </a:bodyPr>
          <a:lstStyle/>
          <a:p>
            <a:r>
              <a:rPr lang="es-CO" sz="1200" dirty="0">
                <a:solidFill>
                  <a:srgbClr val="0B2D39"/>
                </a:solidFill>
                <a:latin typeface="Helvetica Light"/>
                <a:cs typeface="Helvetica Light"/>
              </a:rPr>
              <a:t>Crédito para estudiar</a:t>
            </a:r>
            <a:endParaRPr lang="es-ES" dirty="0"/>
          </a:p>
        </p:txBody>
      </p:sp>
      <p:sp>
        <p:nvSpPr>
          <p:cNvPr id="16" name="CuadroTexto 15"/>
          <p:cNvSpPr txBox="1"/>
          <p:nvPr/>
        </p:nvSpPr>
        <p:spPr>
          <a:xfrm>
            <a:off x="1423125" y="3526693"/>
            <a:ext cx="1359668" cy="523220"/>
          </a:xfrm>
          <a:prstGeom prst="rect">
            <a:avLst/>
          </a:prstGeom>
          <a:noFill/>
        </p:spPr>
        <p:txBody>
          <a:bodyPr wrap="none" rtlCol="0">
            <a:spAutoFit/>
          </a:bodyPr>
          <a:lstStyle/>
          <a:p>
            <a:r>
              <a:rPr lang="es-ES" sz="1400" b="1" dirty="0">
                <a:solidFill>
                  <a:srgbClr val="EAB94E"/>
                </a:solidFill>
                <a:latin typeface="Helvetica"/>
                <a:cs typeface="Helvetica"/>
              </a:rPr>
              <a:t>Fortalecer mi </a:t>
            </a:r>
          </a:p>
          <a:p>
            <a:r>
              <a:rPr lang="es-ES" sz="1400" b="1" dirty="0">
                <a:solidFill>
                  <a:srgbClr val="EAB94E"/>
                </a:solidFill>
                <a:latin typeface="Helvetica"/>
                <a:cs typeface="Helvetica"/>
              </a:rPr>
              <a:t>negocio</a:t>
            </a:r>
          </a:p>
        </p:txBody>
      </p:sp>
      <p:sp>
        <p:nvSpPr>
          <p:cNvPr id="17" name="CuadroTexto 16"/>
          <p:cNvSpPr txBox="1"/>
          <p:nvPr/>
        </p:nvSpPr>
        <p:spPr>
          <a:xfrm>
            <a:off x="3278438" y="3647058"/>
            <a:ext cx="4665044" cy="276999"/>
          </a:xfrm>
          <a:prstGeom prst="rect">
            <a:avLst/>
          </a:prstGeom>
          <a:noFill/>
        </p:spPr>
        <p:txBody>
          <a:bodyPr wrap="square" rtlCol="0">
            <a:spAutoFit/>
          </a:bodyPr>
          <a:lstStyle/>
          <a:p>
            <a:r>
              <a:rPr lang="es-CO" sz="1200" smtClean="0">
                <a:solidFill>
                  <a:srgbClr val="0B2D39"/>
                </a:solidFill>
                <a:latin typeface="Helvetica Light"/>
                <a:cs typeface="Helvetica Light"/>
              </a:rPr>
              <a:t>Microcrédito</a:t>
            </a:r>
            <a:endParaRPr lang="es-ES" dirty="0"/>
          </a:p>
        </p:txBody>
      </p:sp>
      <p:sp>
        <p:nvSpPr>
          <p:cNvPr id="18" name="CuadroTexto 17"/>
          <p:cNvSpPr txBox="1"/>
          <p:nvPr/>
        </p:nvSpPr>
        <p:spPr>
          <a:xfrm>
            <a:off x="1423125" y="4127939"/>
            <a:ext cx="1464461" cy="523220"/>
          </a:xfrm>
          <a:prstGeom prst="rect">
            <a:avLst/>
          </a:prstGeom>
          <a:noFill/>
        </p:spPr>
        <p:txBody>
          <a:bodyPr wrap="square" rtlCol="0">
            <a:spAutoFit/>
          </a:bodyPr>
          <a:lstStyle/>
          <a:p>
            <a:r>
              <a:rPr lang="es-ES" sz="1400" b="1">
                <a:solidFill>
                  <a:srgbClr val="EAB94E"/>
                </a:solidFill>
                <a:latin typeface="Helvetica"/>
                <a:cs typeface="Helvetica"/>
              </a:rPr>
              <a:t>Acceder </a:t>
            </a:r>
            <a:r>
              <a:rPr lang="es-ES" sz="1400" b="1" smtClean="0">
                <a:solidFill>
                  <a:srgbClr val="EAB94E"/>
                </a:solidFill>
                <a:latin typeface="Helvetica"/>
                <a:cs typeface="Helvetica"/>
              </a:rPr>
              <a:t>al sistema</a:t>
            </a:r>
            <a:endParaRPr lang="es-ES" sz="1400" b="1" dirty="0">
              <a:solidFill>
                <a:srgbClr val="EAB94E"/>
              </a:solidFill>
              <a:latin typeface="Helvetica"/>
              <a:cs typeface="Helvetica"/>
            </a:endParaRPr>
          </a:p>
        </p:txBody>
      </p:sp>
      <p:sp>
        <p:nvSpPr>
          <p:cNvPr id="19" name="CuadroTexto 18"/>
          <p:cNvSpPr txBox="1"/>
          <p:nvPr/>
        </p:nvSpPr>
        <p:spPr>
          <a:xfrm>
            <a:off x="3266081" y="4264590"/>
            <a:ext cx="4665044" cy="276999"/>
          </a:xfrm>
          <a:prstGeom prst="rect">
            <a:avLst/>
          </a:prstGeom>
          <a:noFill/>
        </p:spPr>
        <p:txBody>
          <a:bodyPr wrap="square" rtlCol="0">
            <a:spAutoFit/>
          </a:bodyPr>
          <a:lstStyle/>
          <a:p>
            <a:r>
              <a:rPr lang="es-CO" sz="1200" dirty="0">
                <a:solidFill>
                  <a:srgbClr val="0B2D39"/>
                </a:solidFill>
                <a:latin typeface="Helvetica Light"/>
                <a:cs typeface="Helvetica Light"/>
              </a:rPr>
              <a:t>Crédito de bajo monto</a:t>
            </a:r>
            <a:endParaRPr lang="es-ES" dirty="0"/>
          </a:p>
        </p:txBody>
      </p:sp>
      <p:sp>
        <p:nvSpPr>
          <p:cNvPr id="20" name="CuadroTexto 19"/>
          <p:cNvSpPr txBox="1"/>
          <p:nvPr/>
        </p:nvSpPr>
        <p:spPr>
          <a:xfrm>
            <a:off x="1423125" y="4783978"/>
            <a:ext cx="1641353" cy="954107"/>
          </a:xfrm>
          <a:prstGeom prst="rect">
            <a:avLst/>
          </a:prstGeom>
          <a:noFill/>
        </p:spPr>
        <p:txBody>
          <a:bodyPr wrap="square" rtlCol="0">
            <a:spAutoFit/>
          </a:bodyPr>
          <a:lstStyle/>
          <a:p>
            <a:r>
              <a:rPr lang="es-ES" sz="1400" b="1" dirty="0">
                <a:solidFill>
                  <a:srgbClr val="EAB94E"/>
                </a:solidFill>
                <a:latin typeface="Helvetica"/>
                <a:cs typeface="Helvetica"/>
              </a:rPr>
              <a:t>De libre destino</a:t>
            </a:r>
          </a:p>
          <a:p>
            <a:r>
              <a:rPr lang="es-ES" sz="1400" b="1" dirty="0">
                <a:solidFill>
                  <a:srgbClr val="EAB94E"/>
                </a:solidFill>
                <a:latin typeface="Helvetica"/>
                <a:cs typeface="Helvetica"/>
              </a:rPr>
              <a:t>(vacaciones, </a:t>
            </a:r>
          </a:p>
          <a:p>
            <a:r>
              <a:rPr lang="es-ES" sz="1400" b="1" dirty="0">
                <a:solidFill>
                  <a:srgbClr val="EAB94E"/>
                </a:solidFill>
                <a:latin typeface="Helvetica"/>
                <a:cs typeface="Helvetica"/>
              </a:rPr>
              <a:t>c</a:t>
            </a:r>
            <a:r>
              <a:rPr lang="es-ES" sz="1400" b="1" dirty="0" smtClean="0">
                <a:solidFill>
                  <a:srgbClr val="EAB94E"/>
                </a:solidFill>
                <a:latin typeface="Helvetica"/>
                <a:cs typeface="Helvetica"/>
              </a:rPr>
              <a:t>ompras </a:t>
            </a:r>
            <a:r>
              <a:rPr lang="es-ES" sz="1400" b="1" dirty="0">
                <a:solidFill>
                  <a:srgbClr val="EAB94E"/>
                </a:solidFill>
                <a:latin typeface="Helvetica"/>
                <a:cs typeface="Helvetica"/>
              </a:rPr>
              <a:t>e </a:t>
            </a:r>
          </a:p>
          <a:p>
            <a:r>
              <a:rPr lang="es-ES" sz="1400" b="1" dirty="0">
                <a:solidFill>
                  <a:srgbClr val="EAB94E"/>
                </a:solidFill>
                <a:latin typeface="Helvetica"/>
                <a:cs typeface="Helvetica"/>
              </a:rPr>
              <a:t>i</a:t>
            </a:r>
            <a:r>
              <a:rPr lang="es-ES" sz="1400" b="1" dirty="0" smtClean="0">
                <a:solidFill>
                  <a:srgbClr val="EAB94E"/>
                </a:solidFill>
                <a:latin typeface="Helvetica"/>
                <a:cs typeface="Helvetica"/>
              </a:rPr>
              <a:t>nversiones</a:t>
            </a:r>
            <a:r>
              <a:rPr lang="es-ES" sz="1400" b="1" dirty="0">
                <a:solidFill>
                  <a:srgbClr val="EAB94E"/>
                </a:solidFill>
                <a:latin typeface="Helvetica"/>
                <a:cs typeface="Helvetica"/>
              </a:rPr>
              <a:t>, </a:t>
            </a:r>
            <a:r>
              <a:rPr lang="es-ES" sz="1400" b="1" dirty="0" err="1" smtClean="0">
                <a:solidFill>
                  <a:srgbClr val="EAB94E"/>
                </a:solidFill>
                <a:latin typeface="Helvetica"/>
                <a:cs typeface="Helvetica"/>
              </a:rPr>
              <a:t>etc</a:t>
            </a:r>
            <a:r>
              <a:rPr lang="es-ES" sz="1400" b="1" dirty="0" smtClean="0">
                <a:solidFill>
                  <a:srgbClr val="EAB94E"/>
                </a:solidFill>
                <a:latin typeface="Helvetica"/>
                <a:cs typeface="Helvetica"/>
              </a:rPr>
              <a:t>)</a:t>
            </a:r>
            <a:endParaRPr lang="es-ES" sz="1400" b="1" dirty="0">
              <a:solidFill>
                <a:srgbClr val="EAB94E"/>
              </a:solidFill>
              <a:latin typeface="Helvetica"/>
              <a:cs typeface="Helvetica"/>
            </a:endParaRPr>
          </a:p>
        </p:txBody>
      </p:sp>
      <p:sp>
        <p:nvSpPr>
          <p:cNvPr id="21" name="CuadroTexto 20"/>
          <p:cNvSpPr txBox="1"/>
          <p:nvPr/>
        </p:nvSpPr>
        <p:spPr>
          <a:xfrm>
            <a:off x="3266081" y="4824878"/>
            <a:ext cx="4665044" cy="830997"/>
          </a:xfrm>
          <a:prstGeom prst="rect">
            <a:avLst/>
          </a:prstGeom>
          <a:noFill/>
        </p:spPr>
        <p:txBody>
          <a:bodyPr wrap="square" rtlCol="0">
            <a:spAutoFit/>
          </a:bodyPr>
          <a:lstStyle/>
          <a:p>
            <a:r>
              <a:rPr lang="es-CO" sz="1200" dirty="0">
                <a:solidFill>
                  <a:srgbClr val="0B2D39"/>
                </a:solidFill>
                <a:latin typeface="Helvetica Light"/>
                <a:cs typeface="Helvetica Light"/>
              </a:rPr>
              <a:t>Tarjeta de crédito</a:t>
            </a:r>
          </a:p>
          <a:p>
            <a:r>
              <a:rPr lang="es-ES" sz="1200" dirty="0">
                <a:solidFill>
                  <a:srgbClr val="0B2D39"/>
                </a:solidFill>
                <a:latin typeface="Helvetica Light"/>
              </a:rPr>
              <a:t>C</a:t>
            </a:r>
            <a:r>
              <a:rPr lang="es-CO" sz="1200" dirty="0">
                <a:solidFill>
                  <a:srgbClr val="0B2D39"/>
                </a:solidFill>
                <a:latin typeface="Helvetica Light"/>
              </a:rPr>
              <a:t>rédito de libre inversión</a:t>
            </a:r>
          </a:p>
          <a:p>
            <a:r>
              <a:rPr lang="es-ES" sz="1200" dirty="0">
                <a:solidFill>
                  <a:srgbClr val="0B2D39"/>
                </a:solidFill>
                <a:latin typeface="Helvetica Light"/>
              </a:rPr>
              <a:t>C</a:t>
            </a:r>
            <a:r>
              <a:rPr lang="es-CO" sz="1200" dirty="0">
                <a:solidFill>
                  <a:srgbClr val="0B2D39"/>
                </a:solidFill>
                <a:latin typeface="Helvetica Light"/>
              </a:rPr>
              <a:t>rédito de libranza</a:t>
            </a:r>
          </a:p>
          <a:p>
            <a:r>
              <a:rPr lang="es-ES" sz="1200" dirty="0">
                <a:solidFill>
                  <a:srgbClr val="0B2D39"/>
                </a:solidFill>
                <a:latin typeface="Helvetica Light"/>
              </a:rPr>
              <a:t>C</a:t>
            </a:r>
            <a:r>
              <a:rPr lang="es-CO" sz="1200" dirty="0">
                <a:solidFill>
                  <a:srgbClr val="0B2D39"/>
                </a:solidFill>
                <a:latin typeface="Helvetica Light"/>
              </a:rPr>
              <a:t>rédito rotativo</a:t>
            </a:r>
            <a:endParaRPr lang="es-ES" dirty="0"/>
          </a:p>
        </p:txBody>
      </p:sp>
      <p:sp>
        <p:nvSpPr>
          <p:cNvPr id="24" name="Marcador de número de diapositiva 23"/>
          <p:cNvSpPr>
            <a:spLocks noGrp="1"/>
          </p:cNvSpPr>
          <p:nvPr>
            <p:ph type="sldNum" sz="quarter" idx="12"/>
          </p:nvPr>
        </p:nvSpPr>
        <p:spPr/>
        <p:txBody>
          <a:bodyPr/>
          <a:lstStyle/>
          <a:p>
            <a:fld id="{9272C22C-0B60-D945-AA74-1F0C44F842C5}" type="slidenum">
              <a:rPr lang="es-ES" smtClean="0"/>
              <a:t>79</a:t>
            </a:fld>
            <a:endParaRPr lang="es-ES"/>
          </a:p>
        </p:txBody>
      </p:sp>
      <p:cxnSp>
        <p:nvCxnSpPr>
          <p:cNvPr id="10" name="Conector recto 9"/>
          <p:cNvCxnSpPr/>
          <p:nvPr/>
        </p:nvCxnSpPr>
        <p:spPr>
          <a:xfrm>
            <a:off x="3076833" y="1837121"/>
            <a:ext cx="0" cy="3948711"/>
          </a:xfrm>
          <a:prstGeom prst="line">
            <a:avLst/>
          </a:prstGeom>
          <a:ln>
            <a:solidFill>
              <a:srgbClr val="EAB94E"/>
            </a:solidFill>
          </a:ln>
          <a:effectLst/>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1285103" y="2640310"/>
            <a:ext cx="6360095" cy="0"/>
          </a:xfrm>
          <a:prstGeom prst="line">
            <a:avLst/>
          </a:prstGeom>
          <a:ln>
            <a:solidFill>
              <a:srgbClr val="E6AB31"/>
            </a:solidFill>
          </a:ln>
          <a:effectLst/>
        </p:spPr>
        <p:style>
          <a:lnRef idx="2">
            <a:schemeClr val="accent1"/>
          </a:lnRef>
          <a:fillRef idx="0">
            <a:schemeClr val="accent1"/>
          </a:fillRef>
          <a:effectRef idx="1">
            <a:schemeClr val="accent1"/>
          </a:effectRef>
          <a:fontRef idx="minor">
            <a:schemeClr val="tx1"/>
          </a:fontRef>
        </p:style>
      </p:cxnSp>
      <p:cxnSp>
        <p:nvCxnSpPr>
          <p:cNvPr id="25" name="Conector recto 24"/>
          <p:cNvCxnSpPr/>
          <p:nvPr/>
        </p:nvCxnSpPr>
        <p:spPr>
          <a:xfrm>
            <a:off x="1301576" y="3101632"/>
            <a:ext cx="6343622" cy="0"/>
          </a:xfrm>
          <a:prstGeom prst="line">
            <a:avLst/>
          </a:prstGeom>
          <a:ln>
            <a:solidFill>
              <a:srgbClr val="E6AB31"/>
            </a:solidFill>
          </a:ln>
          <a:effectLst/>
        </p:spPr>
        <p:style>
          <a:lnRef idx="2">
            <a:schemeClr val="accent1"/>
          </a:lnRef>
          <a:fillRef idx="0">
            <a:schemeClr val="accent1"/>
          </a:fillRef>
          <a:effectRef idx="1">
            <a:schemeClr val="accent1"/>
          </a:effectRef>
          <a:fontRef idx="minor">
            <a:schemeClr val="tx1"/>
          </a:fontRef>
        </p:style>
      </p:cxnSp>
      <p:cxnSp>
        <p:nvCxnSpPr>
          <p:cNvPr id="26" name="Conector recto 25"/>
          <p:cNvCxnSpPr/>
          <p:nvPr/>
        </p:nvCxnSpPr>
        <p:spPr>
          <a:xfrm>
            <a:off x="1301576" y="3506098"/>
            <a:ext cx="6343622" cy="0"/>
          </a:xfrm>
          <a:prstGeom prst="line">
            <a:avLst/>
          </a:prstGeom>
          <a:ln>
            <a:solidFill>
              <a:srgbClr val="E6AB31"/>
            </a:solidFill>
          </a:ln>
          <a:effectLst/>
        </p:spPr>
        <p:style>
          <a:lnRef idx="2">
            <a:schemeClr val="accent1"/>
          </a:lnRef>
          <a:fillRef idx="0">
            <a:schemeClr val="accent1"/>
          </a:fillRef>
          <a:effectRef idx="1">
            <a:schemeClr val="accent1"/>
          </a:effectRef>
          <a:fontRef idx="minor">
            <a:schemeClr val="tx1"/>
          </a:fontRef>
        </p:style>
      </p:cxnSp>
      <p:cxnSp>
        <p:nvCxnSpPr>
          <p:cNvPr id="27" name="Conector recto 26"/>
          <p:cNvCxnSpPr/>
          <p:nvPr/>
        </p:nvCxnSpPr>
        <p:spPr>
          <a:xfrm>
            <a:off x="1284740" y="4734550"/>
            <a:ext cx="6360458" cy="0"/>
          </a:xfrm>
          <a:prstGeom prst="line">
            <a:avLst/>
          </a:prstGeom>
          <a:ln>
            <a:solidFill>
              <a:srgbClr val="E6AB31"/>
            </a:solidFill>
          </a:ln>
          <a:effectLst/>
        </p:spPr>
        <p:style>
          <a:lnRef idx="2">
            <a:schemeClr val="accent1"/>
          </a:lnRef>
          <a:fillRef idx="0">
            <a:schemeClr val="accent1"/>
          </a:fillRef>
          <a:effectRef idx="1">
            <a:schemeClr val="accent1"/>
          </a:effectRef>
          <a:fontRef idx="minor">
            <a:schemeClr val="tx1"/>
          </a:fontRef>
        </p:style>
      </p:cxnSp>
      <p:cxnSp>
        <p:nvCxnSpPr>
          <p:cNvPr id="28" name="Conector recto 27"/>
          <p:cNvCxnSpPr/>
          <p:nvPr/>
        </p:nvCxnSpPr>
        <p:spPr>
          <a:xfrm>
            <a:off x="1301575" y="4079235"/>
            <a:ext cx="6343623" cy="0"/>
          </a:xfrm>
          <a:prstGeom prst="line">
            <a:avLst/>
          </a:prstGeom>
          <a:ln>
            <a:solidFill>
              <a:srgbClr val="E6AB31"/>
            </a:solidFill>
          </a:ln>
          <a:effectLst/>
        </p:spPr>
        <p:style>
          <a:lnRef idx="2">
            <a:schemeClr val="accent1"/>
          </a:lnRef>
          <a:fillRef idx="0">
            <a:schemeClr val="accent1"/>
          </a:fillRef>
          <a:effectRef idx="1">
            <a:schemeClr val="accent1"/>
          </a:effectRef>
          <a:fontRef idx="minor">
            <a:schemeClr val="tx1"/>
          </a:fontRef>
        </p:style>
      </p:cxnSp>
      <p:sp>
        <p:nvSpPr>
          <p:cNvPr id="29" name="Rectángulo redondeado 28"/>
          <p:cNvSpPr/>
          <p:nvPr/>
        </p:nvSpPr>
        <p:spPr>
          <a:xfrm>
            <a:off x="1117425" y="1834936"/>
            <a:ext cx="6608943" cy="369332"/>
          </a:xfrm>
          <a:prstGeom prst="roundRect">
            <a:avLst>
              <a:gd name="adj" fmla="val 50000"/>
            </a:avLst>
          </a:prstGeom>
          <a:solidFill>
            <a:srgbClr val="E6AB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30" name="Conector recto 29"/>
          <p:cNvCxnSpPr/>
          <p:nvPr/>
        </p:nvCxnSpPr>
        <p:spPr>
          <a:xfrm>
            <a:off x="1284740" y="5784996"/>
            <a:ext cx="6360458" cy="0"/>
          </a:xfrm>
          <a:prstGeom prst="line">
            <a:avLst/>
          </a:prstGeom>
          <a:ln>
            <a:solidFill>
              <a:srgbClr val="E6AB31"/>
            </a:solidFill>
          </a:ln>
          <a:effectLst/>
        </p:spPr>
        <p:style>
          <a:lnRef idx="2">
            <a:schemeClr val="accent1"/>
          </a:lnRef>
          <a:fillRef idx="0">
            <a:schemeClr val="accent1"/>
          </a:fillRef>
          <a:effectRef idx="1">
            <a:schemeClr val="accent1"/>
          </a:effectRef>
          <a:fontRef idx="minor">
            <a:schemeClr val="tx1"/>
          </a:fontRef>
        </p:style>
      </p:cxnSp>
      <p:sp>
        <p:nvSpPr>
          <p:cNvPr id="41" name="CuadroTexto 40"/>
          <p:cNvSpPr txBox="1"/>
          <p:nvPr/>
        </p:nvSpPr>
        <p:spPr>
          <a:xfrm>
            <a:off x="1030929" y="1753497"/>
            <a:ext cx="2079822" cy="523220"/>
          </a:xfrm>
          <a:prstGeom prst="rect">
            <a:avLst/>
          </a:prstGeom>
          <a:noFill/>
        </p:spPr>
        <p:txBody>
          <a:bodyPr wrap="square" rtlCol="0">
            <a:spAutoFit/>
          </a:bodyPr>
          <a:lstStyle/>
          <a:p>
            <a:pPr algn="ctr"/>
            <a:r>
              <a:rPr lang="es-ES" sz="1400" b="1" dirty="0">
                <a:solidFill>
                  <a:schemeClr val="bg1"/>
                </a:solidFill>
                <a:latin typeface="Helvetica"/>
                <a:cs typeface="Helvetica"/>
              </a:rPr>
              <a:t>Según </a:t>
            </a:r>
            <a:r>
              <a:rPr lang="es-ES" sz="1400" b="1">
                <a:solidFill>
                  <a:schemeClr val="bg1"/>
                </a:solidFill>
                <a:latin typeface="Helvetica"/>
                <a:cs typeface="Helvetica"/>
              </a:rPr>
              <a:t>sus </a:t>
            </a:r>
            <a:r>
              <a:rPr lang="es-ES" sz="1400" b="1" smtClean="0">
                <a:solidFill>
                  <a:schemeClr val="bg1"/>
                </a:solidFill>
                <a:latin typeface="Helvetica"/>
                <a:cs typeface="Helvetica"/>
              </a:rPr>
              <a:t>necesidades</a:t>
            </a:r>
            <a:endParaRPr lang="es-ES" sz="1400" b="1" dirty="0">
              <a:solidFill>
                <a:schemeClr val="bg1"/>
              </a:solidFill>
              <a:latin typeface="Helvetica"/>
              <a:cs typeface="Helvetica"/>
            </a:endParaRPr>
          </a:p>
        </p:txBody>
      </p:sp>
      <p:sp>
        <p:nvSpPr>
          <p:cNvPr id="42" name="CuadroTexto 41"/>
          <p:cNvSpPr txBox="1"/>
          <p:nvPr/>
        </p:nvSpPr>
        <p:spPr>
          <a:xfrm>
            <a:off x="3397687" y="1849985"/>
            <a:ext cx="3892799" cy="307777"/>
          </a:xfrm>
          <a:prstGeom prst="rect">
            <a:avLst/>
          </a:prstGeom>
          <a:noFill/>
        </p:spPr>
        <p:txBody>
          <a:bodyPr wrap="square" rtlCol="0">
            <a:spAutoFit/>
          </a:bodyPr>
          <a:lstStyle/>
          <a:p>
            <a:pPr algn="ctr"/>
            <a:r>
              <a:rPr lang="es-CO" sz="1400" b="1" dirty="0">
                <a:solidFill>
                  <a:schemeClr val="bg1"/>
                </a:solidFill>
                <a:latin typeface="Helvetica" panose="020B0604020202020204" pitchFamily="2" charset="0"/>
                <a:cs typeface="Helvetica Light"/>
              </a:rPr>
              <a:t>Algunas alternativas formales</a:t>
            </a:r>
            <a:endParaRPr lang="es-ES" sz="1400" dirty="0">
              <a:solidFill>
                <a:schemeClr val="bg1"/>
              </a:solidFill>
            </a:endParaRPr>
          </a:p>
        </p:txBody>
      </p:sp>
    </p:spTree>
    <p:extLst>
      <p:ext uri="{BB962C8B-B14F-4D97-AF65-F5344CB8AC3E}">
        <p14:creationId xmlns:p14="http://schemas.microsoft.com/office/powerpoint/2010/main" val="1197704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855528" y="2487215"/>
            <a:ext cx="7443973" cy="1323439"/>
          </a:xfrm>
          <a:prstGeom prst="rect">
            <a:avLst/>
          </a:prstGeom>
          <a:noFill/>
        </p:spPr>
        <p:txBody>
          <a:bodyPr wrap="square" rtlCol="0">
            <a:spAutoFit/>
          </a:bodyPr>
          <a:lstStyle/>
          <a:p>
            <a:pPr algn="ctr"/>
            <a:r>
              <a:rPr lang="es-ES" sz="4000" dirty="0">
                <a:solidFill>
                  <a:srgbClr val="EAB94E"/>
                </a:solidFill>
                <a:latin typeface="Helvetica Light"/>
                <a:cs typeface="Helvetica Light"/>
              </a:rPr>
              <a:t>¿</a:t>
            </a:r>
            <a:r>
              <a:rPr lang="es-ES" sz="4000" dirty="0" smtClean="0">
                <a:solidFill>
                  <a:srgbClr val="EAB94E"/>
                </a:solidFill>
                <a:latin typeface="Helvetica Light"/>
                <a:cs typeface="Helvetica Light"/>
              </a:rPr>
              <a:t>Qué </a:t>
            </a:r>
            <a:r>
              <a:rPr lang="es-ES" sz="4000" dirty="0">
                <a:solidFill>
                  <a:srgbClr val="EAB94E"/>
                </a:solidFill>
                <a:latin typeface="Helvetica Light"/>
                <a:cs typeface="Helvetica Light"/>
              </a:rPr>
              <a:t>es la </a:t>
            </a:r>
            <a:r>
              <a:rPr lang="es-ES" sz="4000" b="1" dirty="0">
                <a:solidFill>
                  <a:srgbClr val="EAB94E"/>
                </a:solidFill>
                <a:latin typeface="Helvetica"/>
                <a:cs typeface="Helvetica"/>
              </a:rPr>
              <a:t>Educación Financiera?</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8</a:t>
            </a:fld>
            <a:endParaRPr lang="es-ES"/>
          </a:p>
        </p:txBody>
      </p:sp>
    </p:spTree>
    <p:extLst>
      <p:ext uri="{BB962C8B-B14F-4D97-AF65-F5344CB8AC3E}">
        <p14:creationId xmlns:p14="http://schemas.microsoft.com/office/powerpoint/2010/main" val="31940855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177995" y="508938"/>
            <a:ext cx="3578298" cy="3108543"/>
          </a:xfrm>
          <a:prstGeom prst="rect">
            <a:avLst/>
          </a:prstGeom>
          <a:noFill/>
        </p:spPr>
        <p:txBody>
          <a:bodyPr wrap="square" rtlCol="0">
            <a:spAutoFit/>
          </a:bodyPr>
          <a:lstStyle/>
          <a:p>
            <a:r>
              <a:rPr lang="es-ES" sz="2800" b="1" dirty="0">
                <a:solidFill>
                  <a:srgbClr val="EAB94E"/>
                </a:solidFill>
                <a:latin typeface="Helvetica Light"/>
                <a:cs typeface="Helvetica Light"/>
              </a:rPr>
              <a:t>Actividad 1 : </a:t>
            </a:r>
            <a:endParaRPr lang="es-ES" sz="2800" b="1" dirty="0" smtClean="0">
              <a:solidFill>
                <a:srgbClr val="EAB94E"/>
              </a:solidFill>
              <a:latin typeface="Helvetica Light"/>
              <a:cs typeface="Helvetica Light"/>
            </a:endParaRPr>
          </a:p>
          <a:p>
            <a:endParaRPr lang="es-ES" sz="2800" dirty="0" smtClean="0">
              <a:solidFill>
                <a:srgbClr val="EAB94E"/>
              </a:solidFill>
              <a:latin typeface="Helvetica Light"/>
              <a:cs typeface="Helvetica Light"/>
            </a:endParaRPr>
          </a:p>
          <a:p>
            <a:r>
              <a:rPr lang="es-ES" sz="2800" dirty="0" smtClean="0">
                <a:solidFill>
                  <a:srgbClr val="EAB94E"/>
                </a:solidFill>
                <a:latin typeface="Helvetica Light"/>
                <a:cs typeface="Helvetica Light"/>
              </a:rPr>
              <a:t>¿</a:t>
            </a:r>
            <a:r>
              <a:rPr lang="es-ES" sz="2800" dirty="0">
                <a:solidFill>
                  <a:srgbClr val="EAB94E"/>
                </a:solidFill>
                <a:latin typeface="Helvetica Light"/>
                <a:cs typeface="Helvetica Light"/>
              </a:rPr>
              <a:t>Qué factores o elementos ha tenido en cuenta para elegir sus productos financieros? </a:t>
            </a:r>
          </a:p>
        </p:txBody>
      </p:sp>
      <p:sp>
        <p:nvSpPr>
          <p:cNvPr id="5" name="Marcador de número de diapositiva 4"/>
          <p:cNvSpPr>
            <a:spLocks noGrp="1"/>
          </p:cNvSpPr>
          <p:nvPr>
            <p:ph type="sldNum" sz="quarter" idx="12"/>
          </p:nvPr>
        </p:nvSpPr>
        <p:spPr/>
        <p:txBody>
          <a:bodyPr/>
          <a:lstStyle/>
          <a:p>
            <a:fld id="{9272C22C-0B60-D945-AA74-1F0C44F842C5}" type="slidenum">
              <a:rPr lang="es-ES" smtClean="0"/>
              <a:t>80</a:t>
            </a:fld>
            <a:endParaRPr lang="es-ES"/>
          </a:p>
        </p:txBody>
      </p:sp>
    </p:spTree>
    <p:extLst>
      <p:ext uri="{BB962C8B-B14F-4D97-AF65-F5344CB8AC3E}">
        <p14:creationId xmlns:p14="http://schemas.microsoft.com/office/powerpoint/2010/main" val="32412520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03112" y="1751604"/>
            <a:ext cx="7954179" cy="19747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0" name="Marcador de número de diapositiva 9"/>
          <p:cNvSpPr>
            <a:spLocks noGrp="1"/>
          </p:cNvSpPr>
          <p:nvPr>
            <p:ph type="sldNum" sz="quarter" idx="12"/>
          </p:nvPr>
        </p:nvSpPr>
        <p:spPr/>
        <p:txBody>
          <a:bodyPr/>
          <a:lstStyle/>
          <a:p>
            <a:fld id="{9272C22C-0B60-D945-AA74-1F0C44F842C5}" type="slidenum">
              <a:rPr lang="es-ES" smtClean="0"/>
              <a:t>81</a:t>
            </a:fld>
            <a:endParaRPr lang="es-ES"/>
          </a:p>
        </p:txBody>
      </p:sp>
      <p:sp>
        <p:nvSpPr>
          <p:cNvPr id="5" name="CuadroTexto 4"/>
          <p:cNvSpPr txBox="1"/>
          <p:nvPr/>
        </p:nvSpPr>
        <p:spPr>
          <a:xfrm>
            <a:off x="895003" y="3074493"/>
            <a:ext cx="3086099" cy="430887"/>
          </a:xfrm>
          <a:prstGeom prst="rect">
            <a:avLst/>
          </a:prstGeom>
          <a:noFill/>
        </p:spPr>
        <p:txBody>
          <a:bodyPr wrap="square" rtlCol="0">
            <a:spAutoFit/>
          </a:bodyPr>
          <a:lstStyle/>
          <a:p>
            <a:pPr algn="ctr"/>
            <a:r>
              <a:rPr lang="es-ES" sz="2200" b="1" dirty="0">
                <a:solidFill>
                  <a:srgbClr val="E6AB31"/>
                </a:solidFill>
                <a:latin typeface="Helvetica"/>
                <a:cs typeface="Helvetica"/>
              </a:rPr>
              <a:t>Al ahorrar </a:t>
            </a:r>
            <a:r>
              <a:rPr lang="es-ES" sz="2200" b="1" dirty="0" smtClean="0">
                <a:solidFill>
                  <a:srgbClr val="E6AB31"/>
                </a:solidFill>
                <a:latin typeface="Helvetica"/>
                <a:cs typeface="Helvetica"/>
              </a:rPr>
              <a:t>o invertir</a:t>
            </a:r>
            <a:endParaRPr lang="es-ES" sz="2200" b="1" dirty="0">
              <a:solidFill>
                <a:srgbClr val="E6AB31"/>
              </a:solidFill>
              <a:latin typeface="Helvetica"/>
              <a:cs typeface="Helvetica"/>
            </a:endParaRPr>
          </a:p>
        </p:txBody>
      </p:sp>
      <p:sp>
        <p:nvSpPr>
          <p:cNvPr id="6" name="CuadroTexto 5"/>
          <p:cNvSpPr txBox="1"/>
          <p:nvPr/>
        </p:nvSpPr>
        <p:spPr>
          <a:xfrm>
            <a:off x="5086170" y="3074492"/>
            <a:ext cx="3121601" cy="430887"/>
          </a:xfrm>
          <a:prstGeom prst="rect">
            <a:avLst/>
          </a:prstGeom>
          <a:noFill/>
        </p:spPr>
        <p:txBody>
          <a:bodyPr wrap="square" rtlCol="0">
            <a:spAutoFit/>
          </a:bodyPr>
          <a:lstStyle/>
          <a:p>
            <a:pPr algn="ctr"/>
            <a:r>
              <a:rPr lang="es-ES" sz="2200" b="1" dirty="0">
                <a:solidFill>
                  <a:srgbClr val="E6AB31"/>
                </a:solidFill>
                <a:latin typeface="Helvetica"/>
                <a:cs typeface="Helvetica"/>
              </a:rPr>
              <a:t>Al financiarse</a:t>
            </a:r>
          </a:p>
        </p:txBody>
      </p:sp>
      <p:cxnSp>
        <p:nvCxnSpPr>
          <p:cNvPr id="9" name="Conector recto 8"/>
          <p:cNvCxnSpPr/>
          <p:nvPr/>
        </p:nvCxnSpPr>
        <p:spPr>
          <a:xfrm>
            <a:off x="4663051" y="2843561"/>
            <a:ext cx="0" cy="2915213"/>
          </a:xfrm>
          <a:prstGeom prst="line">
            <a:avLst/>
          </a:prstGeom>
          <a:ln>
            <a:solidFill>
              <a:srgbClr val="F1AB32"/>
            </a:solidFill>
          </a:ln>
          <a:effectLst/>
        </p:spPr>
        <p:style>
          <a:lnRef idx="2">
            <a:schemeClr val="accent1"/>
          </a:lnRef>
          <a:fillRef idx="0">
            <a:schemeClr val="accent1"/>
          </a:fillRef>
          <a:effectRef idx="1">
            <a:schemeClr val="accent1"/>
          </a:effectRef>
          <a:fontRef idx="minor">
            <a:schemeClr val="tx1"/>
          </a:fontRef>
        </p:style>
      </p:cxnSp>
      <p:sp>
        <p:nvSpPr>
          <p:cNvPr id="11" name="CuadroTexto 6"/>
          <p:cNvSpPr txBox="1"/>
          <p:nvPr/>
        </p:nvSpPr>
        <p:spPr>
          <a:xfrm>
            <a:off x="350456" y="918047"/>
            <a:ext cx="8583993" cy="1261884"/>
          </a:xfrm>
          <a:prstGeom prst="rect">
            <a:avLst/>
          </a:prstGeom>
          <a:noFill/>
        </p:spPr>
        <p:txBody>
          <a:bodyPr wrap="square" rtlCol="0">
            <a:spAutoFit/>
          </a:bodyPr>
          <a:lstStyle/>
          <a:p>
            <a:r>
              <a:rPr lang="es-CO" sz="3200" b="1" dirty="0" smtClean="0">
                <a:solidFill>
                  <a:srgbClr val="EAB94E"/>
                </a:solidFill>
                <a:latin typeface="Helvetica"/>
                <a:cs typeface="Helvetica"/>
              </a:rPr>
              <a:t>El interés es </a:t>
            </a:r>
            <a:r>
              <a:rPr lang="es-CO" sz="3200" b="1" dirty="0">
                <a:solidFill>
                  <a:srgbClr val="EAB94E"/>
                </a:solidFill>
                <a:latin typeface="Helvetica"/>
                <a:cs typeface="Helvetica"/>
              </a:rPr>
              <a:t>e</a:t>
            </a:r>
            <a:r>
              <a:rPr lang="es-ES" sz="3200" b="1" dirty="0">
                <a:solidFill>
                  <a:srgbClr val="EAB94E"/>
                </a:solidFill>
                <a:latin typeface="Helvetica"/>
                <a:cs typeface="Helvetica"/>
              </a:rPr>
              <a:t>l costo de usar algo ajeno. </a:t>
            </a:r>
          </a:p>
          <a:p>
            <a:endParaRPr lang="es-CO" sz="3200" b="1" dirty="0" smtClean="0">
              <a:solidFill>
                <a:srgbClr val="EAB94E"/>
              </a:solidFill>
              <a:latin typeface="Helvetica"/>
              <a:cs typeface="Helvetica"/>
            </a:endParaRPr>
          </a:p>
          <a:p>
            <a:endParaRPr lang="es-CO" sz="1200" b="1" dirty="0">
              <a:solidFill>
                <a:srgbClr val="EAB94E"/>
              </a:solidFill>
              <a:latin typeface="Helvetica"/>
              <a:cs typeface="Helvetica"/>
            </a:endParaRPr>
          </a:p>
        </p:txBody>
      </p:sp>
      <p:sp>
        <p:nvSpPr>
          <p:cNvPr id="13" name="CuadroTexto 12"/>
          <p:cNvSpPr txBox="1"/>
          <p:nvPr/>
        </p:nvSpPr>
        <p:spPr>
          <a:xfrm>
            <a:off x="988360" y="1327019"/>
            <a:ext cx="7349382" cy="1107996"/>
          </a:xfrm>
          <a:prstGeom prst="rect">
            <a:avLst/>
          </a:prstGeom>
          <a:noFill/>
        </p:spPr>
        <p:txBody>
          <a:bodyPr wrap="square" rtlCol="0">
            <a:spAutoFit/>
          </a:bodyPr>
          <a:lstStyle/>
          <a:p>
            <a:pPr algn="ctr"/>
            <a:endParaRPr lang="es-ES" sz="2200" dirty="0">
              <a:latin typeface="Helvetica"/>
              <a:cs typeface="Helvetica"/>
            </a:endParaRPr>
          </a:p>
          <a:p>
            <a:pPr algn="ctr"/>
            <a:r>
              <a:rPr lang="es-ES" sz="2200" dirty="0" smtClean="0">
                <a:latin typeface="Helvetica"/>
                <a:cs typeface="Helvetica"/>
              </a:rPr>
              <a:t>En general, el interés es proporcional al riesgo que se asume: mientras más riesgo, más interés.</a:t>
            </a:r>
            <a:endParaRPr lang="es-ES" sz="2200" dirty="0">
              <a:latin typeface="Helvetica"/>
              <a:cs typeface="Helvetica"/>
            </a:endParaRPr>
          </a:p>
        </p:txBody>
      </p:sp>
      <p:sp>
        <p:nvSpPr>
          <p:cNvPr id="14" name="CuadroTexto 13"/>
          <p:cNvSpPr txBox="1"/>
          <p:nvPr/>
        </p:nvSpPr>
        <p:spPr>
          <a:xfrm>
            <a:off x="5127253" y="3739152"/>
            <a:ext cx="3289135" cy="2031325"/>
          </a:xfrm>
          <a:prstGeom prst="rect">
            <a:avLst/>
          </a:prstGeom>
          <a:noFill/>
        </p:spPr>
        <p:txBody>
          <a:bodyPr wrap="square" rtlCol="0">
            <a:spAutoFit/>
          </a:bodyPr>
          <a:lstStyle/>
          <a:p>
            <a:pPr algn="just"/>
            <a:r>
              <a:rPr lang="es-CO" dirty="0">
                <a:solidFill>
                  <a:schemeClr val="tx1">
                    <a:lumMod val="75000"/>
                    <a:lumOff val="25000"/>
                  </a:schemeClr>
                </a:solidFill>
                <a:latin typeface="Helvetica Light" charset="0"/>
                <a:ea typeface="Helvetica Light" charset="0"/>
                <a:cs typeface="Helvetica Light" charset="0"/>
              </a:rPr>
              <a:t>Compare entre los distintos productos de financiamiento formal y escoja el que mejor se acomode a sus necesidades, le brinde más </a:t>
            </a:r>
            <a:r>
              <a:rPr lang="es-CO" dirty="0">
                <a:solidFill>
                  <a:srgbClr val="EAB94E"/>
                </a:solidFill>
                <a:latin typeface="Helvetica Light" charset="0"/>
                <a:ea typeface="Helvetica Light" charset="0"/>
                <a:cs typeface="Helvetica Light" charset="0"/>
              </a:rPr>
              <a:t>beneficios</a:t>
            </a:r>
            <a:r>
              <a:rPr lang="es-CO" dirty="0">
                <a:solidFill>
                  <a:schemeClr val="accent6">
                    <a:lumMod val="75000"/>
                  </a:schemeClr>
                </a:solidFill>
                <a:latin typeface="Helvetica Light" charset="0"/>
                <a:ea typeface="Helvetica Light" charset="0"/>
                <a:cs typeface="Helvetica Light" charset="0"/>
              </a:rPr>
              <a:t> </a:t>
            </a:r>
            <a:r>
              <a:rPr lang="es-CO" dirty="0">
                <a:solidFill>
                  <a:schemeClr val="tx1">
                    <a:lumMod val="75000"/>
                    <a:lumOff val="25000"/>
                  </a:schemeClr>
                </a:solidFill>
                <a:latin typeface="Helvetica Light" charset="0"/>
                <a:ea typeface="Helvetica Light" charset="0"/>
                <a:cs typeface="Helvetica Light" charset="0"/>
              </a:rPr>
              <a:t>y le ofrezca la </a:t>
            </a:r>
            <a:r>
              <a:rPr lang="es-CO" dirty="0">
                <a:solidFill>
                  <a:srgbClr val="EAB94E"/>
                </a:solidFill>
                <a:latin typeface="Helvetica Light" charset="0"/>
                <a:ea typeface="Helvetica Light" charset="0"/>
                <a:cs typeface="Helvetica Light" charset="0"/>
              </a:rPr>
              <a:t>menor tasa de interés</a:t>
            </a:r>
            <a:endParaRPr lang="es-ES" dirty="0">
              <a:solidFill>
                <a:srgbClr val="EAB94E"/>
              </a:solidFill>
              <a:latin typeface="Helvetica Light" charset="0"/>
              <a:ea typeface="Helvetica Light" charset="0"/>
              <a:cs typeface="Helvetica Light" charset="0"/>
            </a:endParaRPr>
          </a:p>
        </p:txBody>
      </p:sp>
      <p:sp>
        <p:nvSpPr>
          <p:cNvPr id="15" name="CuadroTexto 14"/>
          <p:cNvSpPr txBox="1"/>
          <p:nvPr/>
        </p:nvSpPr>
        <p:spPr>
          <a:xfrm>
            <a:off x="895003" y="3775163"/>
            <a:ext cx="3293027" cy="1754326"/>
          </a:xfrm>
          <a:prstGeom prst="rect">
            <a:avLst/>
          </a:prstGeom>
          <a:noFill/>
        </p:spPr>
        <p:txBody>
          <a:bodyPr wrap="square" rtlCol="0">
            <a:spAutoFit/>
          </a:bodyPr>
          <a:lstStyle/>
          <a:p>
            <a:pPr algn="just"/>
            <a:r>
              <a:rPr lang="es-CO" dirty="0">
                <a:solidFill>
                  <a:schemeClr val="tx1">
                    <a:lumMod val="75000"/>
                    <a:lumOff val="25000"/>
                  </a:schemeClr>
                </a:solidFill>
                <a:latin typeface="Helvetica Light" charset="0"/>
                <a:ea typeface="Helvetica Light" charset="0"/>
                <a:cs typeface="Helvetica Light" charset="0"/>
              </a:rPr>
              <a:t>Compare entre los distintos productos de ahorro formal y elija el que mejor se acomode a sus necesidades, le brinde más </a:t>
            </a:r>
            <a:r>
              <a:rPr lang="es-CO" dirty="0">
                <a:solidFill>
                  <a:srgbClr val="EAB94E"/>
                </a:solidFill>
                <a:latin typeface="Helvetica Light" charset="0"/>
                <a:ea typeface="Helvetica Light" charset="0"/>
                <a:cs typeface="Helvetica Light" charset="0"/>
              </a:rPr>
              <a:t>beneficios</a:t>
            </a:r>
            <a:r>
              <a:rPr lang="es-CO" dirty="0">
                <a:solidFill>
                  <a:schemeClr val="tx1">
                    <a:lumMod val="75000"/>
                    <a:lumOff val="25000"/>
                  </a:schemeClr>
                </a:solidFill>
                <a:latin typeface="Helvetica Light" charset="0"/>
                <a:ea typeface="Helvetica Light" charset="0"/>
                <a:cs typeface="Helvetica Light" charset="0"/>
              </a:rPr>
              <a:t> y le ofrezca la </a:t>
            </a:r>
            <a:r>
              <a:rPr lang="es-CO" dirty="0">
                <a:solidFill>
                  <a:srgbClr val="EAB94E"/>
                </a:solidFill>
                <a:latin typeface="Helvetica Light" charset="0"/>
                <a:ea typeface="Helvetica Light" charset="0"/>
                <a:cs typeface="Helvetica Light" charset="0"/>
              </a:rPr>
              <a:t>mayor tasa de interés.</a:t>
            </a:r>
            <a:endParaRPr lang="es-ES" dirty="0">
              <a:solidFill>
                <a:srgbClr val="EAB94E"/>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972396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rot="16200000">
            <a:off x="-1395959" y="2525379"/>
            <a:ext cx="4790147" cy="1077218"/>
          </a:xfrm>
          <a:prstGeom prst="rect">
            <a:avLst/>
          </a:prstGeom>
          <a:noFill/>
        </p:spPr>
        <p:txBody>
          <a:bodyPr wrap="square" rtlCol="0">
            <a:spAutoFit/>
          </a:bodyPr>
          <a:lstStyle/>
          <a:p>
            <a:pPr defTabSz="457200"/>
            <a:r>
              <a:rPr lang="es-CO" sz="3200" dirty="0">
                <a:solidFill>
                  <a:srgbClr val="FFC000"/>
                </a:solidFill>
                <a:latin typeface="Helvetica Light"/>
                <a:cs typeface="Helvetica Light"/>
              </a:rPr>
              <a:t>Interactuando con el </a:t>
            </a:r>
          </a:p>
          <a:p>
            <a:pPr defTabSz="457200"/>
            <a:r>
              <a:rPr lang="es-CO" sz="3200" b="1" dirty="0">
                <a:solidFill>
                  <a:srgbClr val="FFC000"/>
                </a:solidFill>
                <a:latin typeface="Helvetica"/>
                <a:cs typeface="Helvetica"/>
              </a:rPr>
              <a:t>Sistema Financiero </a:t>
            </a:r>
            <a:endParaRPr lang="es-CO" sz="1200" b="1" dirty="0">
              <a:solidFill>
                <a:srgbClr val="FFC000"/>
              </a:solidFill>
              <a:latin typeface="Helvetica"/>
              <a:cs typeface="Helvetica"/>
            </a:endParaRPr>
          </a:p>
        </p:txBody>
      </p:sp>
      <p:sp>
        <p:nvSpPr>
          <p:cNvPr id="4" name="CuadroTexto 3"/>
          <p:cNvSpPr txBox="1"/>
          <p:nvPr/>
        </p:nvSpPr>
        <p:spPr>
          <a:xfrm>
            <a:off x="3665704" y="816179"/>
            <a:ext cx="1828348" cy="861774"/>
          </a:xfrm>
          <a:prstGeom prst="rect">
            <a:avLst/>
          </a:prstGeom>
        </p:spPr>
        <p:txBody>
          <a:bodyPr wrap="square" rtlCol="0">
            <a:spAutoFit/>
          </a:bodyPr>
          <a:lstStyle/>
          <a:p>
            <a:pPr algn="ctr"/>
            <a:r>
              <a:rPr lang="es-ES" sz="1600" b="1" dirty="0">
                <a:solidFill>
                  <a:srgbClr val="EAB94E"/>
                </a:solidFill>
                <a:latin typeface="Helvetica Light"/>
                <a:cs typeface="Helvetica Light"/>
              </a:rPr>
              <a:t>Cajero</a:t>
            </a:r>
          </a:p>
          <a:p>
            <a:pPr algn="ctr"/>
            <a:r>
              <a:rPr lang="es-ES" sz="1600" b="1" dirty="0">
                <a:solidFill>
                  <a:srgbClr val="EAB94E"/>
                </a:solidFill>
                <a:latin typeface="Helvetica Light"/>
                <a:cs typeface="Helvetica Light"/>
              </a:rPr>
              <a:t>automático</a:t>
            </a:r>
            <a:endParaRPr lang="es-ES" sz="1600" b="1" dirty="0">
              <a:solidFill>
                <a:srgbClr val="0B2D39"/>
              </a:solidFill>
              <a:latin typeface="Helvetica" panose="020B0604020202020204" pitchFamily="34" charset="0"/>
              <a:cs typeface="Helvetica" panose="020B0604020202020204" pitchFamily="34" charset="0"/>
            </a:endParaRPr>
          </a:p>
          <a:p>
            <a:endParaRPr lang="es-ES" b="1" dirty="0"/>
          </a:p>
        </p:txBody>
      </p:sp>
      <p:sp>
        <p:nvSpPr>
          <p:cNvPr id="5" name="CuadroTexto 4"/>
          <p:cNvSpPr txBox="1"/>
          <p:nvPr/>
        </p:nvSpPr>
        <p:spPr>
          <a:xfrm>
            <a:off x="5187829" y="1539905"/>
            <a:ext cx="1828348" cy="861774"/>
          </a:xfrm>
          <a:prstGeom prst="rect">
            <a:avLst/>
          </a:prstGeom>
        </p:spPr>
        <p:txBody>
          <a:bodyPr wrap="square" rtlCol="0">
            <a:spAutoFit/>
          </a:bodyPr>
          <a:lstStyle/>
          <a:p>
            <a:pPr algn="ctr"/>
            <a:r>
              <a:rPr lang="es-ES" sz="1600" b="1" dirty="0">
                <a:solidFill>
                  <a:srgbClr val="EAB94E"/>
                </a:solidFill>
                <a:latin typeface="Helvetica Light"/>
                <a:cs typeface="Helvetica Light"/>
              </a:rPr>
              <a:t>Audio</a:t>
            </a:r>
          </a:p>
          <a:p>
            <a:pPr algn="ctr"/>
            <a:r>
              <a:rPr lang="es-ES" sz="1600" b="1" dirty="0">
                <a:solidFill>
                  <a:srgbClr val="EAB94E"/>
                </a:solidFill>
                <a:latin typeface="Helvetica Light"/>
                <a:cs typeface="Helvetica Light"/>
              </a:rPr>
              <a:t>respuesta</a:t>
            </a:r>
            <a:endParaRPr lang="es-ES" sz="1600" b="1" dirty="0">
              <a:solidFill>
                <a:srgbClr val="0B2D39"/>
              </a:solidFill>
              <a:latin typeface="Helvetica" panose="020B0604020202020204" pitchFamily="34" charset="0"/>
              <a:cs typeface="Helvetica" panose="020B0604020202020204" pitchFamily="34" charset="0"/>
            </a:endParaRPr>
          </a:p>
          <a:p>
            <a:endParaRPr lang="es-ES" b="1" dirty="0"/>
          </a:p>
        </p:txBody>
      </p:sp>
      <p:sp>
        <p:nvSpPr>
          <p:cNvPr id="6" name="CuadroTexto 5"/>
          <p:cNvSpPr txBox="1"/>
          <p:nvPr/>
        </p:nvSpPr>
        <p:spPr>
          <a:xfrm>
            <a:off x="5555419" y="3269544"/>
            <a:ext cx="1828348" cy="615553"/>
          </a:xfrm>
          <a:prstGeom prst="rect">
            <a:avLst/>
          </a:prstGeom>
        </p:spPr>
        <p:txBody>
          <a:bodyPr wrap="square" rtlCol="0">
            <a:spAutoFit/>
          </a:bodyPr>
          <a:lstStyle/>
          <a:p>
            <a:pPr algn="ctr"/>
            <a:r>
              <a:rPr lang="es-ES" sz="1600" b="1" dirty="0">
                <a:solidFill>
                  <a:srgbClr val="EAB94E"/>
                </a:solidFill>
                <a:latin typeface="Helvetica Light"/>
                <a:cs typeface="Helvetica Light"/>
              </a:rPr>
              <a:t>Internet</a:t>
            </a:r>
            <a:endParaRPr lang="es-ES" sz="1600" b="1" dirty="0">
              <a:solidFill>
                <a:srgbClr val="0B2D39"/>
              </a:solidFill>
              <a:latin typeface="Helvetica" panose="020B0604020202020204" pitchFamily="34" charset="0"/>
              <a:cs typeface="Helvetica" panose="020B0604020202020204" pitchFamily="34" charset="0"/>
            </a:endParaRPr>
          </a:p>
          <a:p>
            <a:endParaRPr lang="es-ES" b="1" dirty="0"/>
          </a:p>
        </p:txBody>
      </p:sp>
      <p:sp>
        <p:nvSpPr>
          <p:cNvPr id="7" name="CuadroTexto 6"/>
          <p:cNvSpPr txBox="1"/>
          <p:nvPr/>
        </p:nvSpPr>
        <p:spPr>
          <a:xfrm>
            <a:off x="4480801" y="4522194"/>
            <a:ext cx="1828348" cy="861774"/>
          </a:xfrm>
          <a:prstGeom prst="rect">
            <a:avLst/>
          </a:prstGeom>
        </p:spPr>
        <p:txBody>
          <a:bodyPr wrap="square" rtlCol="0">
            <a:spAutoFit/>
          </a:bodyPr>
          <a:lstStyle/>
          <a:p>
            <a:pPr algn="ctr"/>
            <a:r>
              <a:rPr lang="es-ES" sz="1600" b="1" dirty="0">
                <a:solidFill>
                  <a:srgbClr val="EAB94E"/>
                </a:solidFill>
                <a:latin typeface="Helvetica Light"/>
                <a:cs typeface="Helvetica Light"/>
              </a:rPr>
              <a:t>Banca</a:t>
            </a:r>
          </a:p>
          <a:p>
            <a:pPr algn="ctr"/>
            <a:r>
              <a:rPr lang="es-ES" sz="1600" b="1" dirty="0">
                <a:solidFill>
                  <a:srgbClr val="EAB94E"/>
                </a:solidFill>
                <a:latin typeface="Helvetica Light"/>
                <a:cs typeface="Helvetica Light"/>
              </a:rPr>
              <a:t>Móvil</a:t>
            </a:r>
            <a:endParaRPr lang="es-ES" sz="1600" b="1" dirty="0">
              <a:solidFill>
                <a:srgbClr val="0B2D39"/>
              </a:solidFill>
              <a:latin typeface="Helvetica" panose="020B0604020202020204" pitchFamily="34" charset="0"/>
              <a:cs typeface="Helvetica" panose="020B0604020202020204" pitchFamily="34" charset="0"/>
            </a:endParaRPr>
          </a:p>
          <a:p>
            <a:endParaRPr lang="es-ES" b="1" dirty="0"/>
          </a:p>
        </p:txBody>
      </p:sp>
      <p:sp>
        <p:nvSpPr>
          <p:cNvPr id="8" name="CuadroTexto 7"/>
          <p:cNvSpPr txBox="1"/>
          <p:nvPr/>
        </p:nvSpPr>
        <p:spPr>
          <a:xfrm>
            <a:off x="2836604" y="4564856"/>
            <a:ext cx="1828348" cy="692497"/>
          </a:xfrm>
          <a:prstGeom prst="rect">
            <a:avLst/>
          </a:prstGeom>
        </p:spPr>
        <p:txBody>
          <a:bodyPr wrap="square" rtlCol="0">
            <a:spAutoFit/>
          </a:bodyPr>
          <a:lstStyle/>
          <a:p>
            <a:pPr algn="ctr"/>
            <a:r>
              <a:rPr lang="es-ES" sz="1300" b="1" dirty="0">
                <a:solidFill>
                  <a:srgbClr val="EAB94E"/>
                </a:solidFill>
                <a:latin typeface="Helvetica Light"/>
                <a:cs typeface="Helvetica Light"/>
              </a:rPr>
              <a:t>Corresponsales</a:t>
            </a:r>
          </a:p>
          <a:p>
            <a:pPr algn="ctr"/>
            <a:r>
              <a:rPr lang="es-ES" sz="1300" b="1" dirty="0">
                <a:solidFill>
                  <a:srgbClr val="EAB94E"/>
                </a:solidFill>
                <a:latin typeface="Helvetica Light"/>
                <a:cs typeface="Helvetica Light"/>
              </a:rPr>
              <a:t>Bancarios</a:t>
            </a:r>
            <a:endParaRPr lang="es-ES" sz="1300" b="1" dirty="0">
              <a:solidFill>
                <a:srgbClr val="0B2D39"/>
              </a:solidFill>
              <a:latin typeface="Helvetica" panose="020B0604020202020204" pitchFamily="34" charset="0"/>
              <a:cs typeface="Helvetica" panose="020B0604020202020204" pitchFamily="34" charset="0"/>
            </a:endParaRPr>
          </a:p>
          <a:p>
            <a:endParaRPr lang="es-ES" sz="1300" b="1" dirty="0"/>
          </a:p>
        </p:txBody>
      </p:sp>
      <p:sp>
        <p:nvSpPr>
          <p:cNvPr id="9" name="CuadroTexto 8"/>
          <p:cNvSpPr txBox="1"/>
          <p:nvPr/>
        </p:nvSpPr>
        <p:spPr>
          <a:xfrm>
            <a:off x="1814835" y="3275577"/>
            <a:ext cx="1828348" cy="615553"/>
          </a:xfrm>
          <a:prstGeom prst="rect">
            <a:avLst/>
          </a:prstGeom>
        </p:spPr>
        <p:txBody>
          <a:bodyPr wrap="square" rtlCol="0">
            <a:spAutoFit/>
          </a:bodyPr>
          <a:lstStyle/>
          <a:p>
            <a:pPr algn="ctr"/>
            <a:r>
              <a:rPr lang="es-ES" sz="1600" b="1" dirty="0">
                <a:solidFill>
                  <a:srgbClr val="EAB94E"/>
                </a:solidFill>
                <a:latin typeface="Helvetica Light"/>
                <a:cs typeface="Helvetica Light"/>
              </a:rPr>
              <a:t>Oficinas</a:t>
            </a:r>
            <a:endParaRPr lang="es-ES" sz="1600" b="1" dirty="0">
              <a:solidFill>
                <a:srgbClr val="0B2D39"/>
              </a:solidFill>
              <a:latin typeface="Helvetica" panose="020B0604020202020204" pitchFamily="34" charset="0"/>
              <a:cs typeface="Helvetica" panose="020B0604020202020204" pitchFamily="34" charset="0"/>
            </a:endParaRPr>
          </a:p>
          <a:p>
            <a:endParaRPr lang="es-ES" b="1" dirty="0"/>
          </a:p>
        </p:txBody>
      </p:sp>
      <p:sp>
        <p:nvSpPr>
          <p:cNvPr id="10" name="CuadroTexto 9"/>
          <p:cNvSpPr txBox="1"/>
          <p:nvPr/>
        </p:nvSpPr>
        <p:spPr>
          <a:xfrm>
            <a:off x="2166093" y="1653730"/>
            <a:ext cx="1828348" cy="615553"/>
          </a:xfrm>
          <a:prstGeom prst="rect">
            <a:avLst/>
          </a:prstGeom>
        </p:spPr>
        <p:txBody>
          <a:bodyPr wrap="square" rtlCol="0">
            <a:spAutoFit/>
          </a:bodyPr>
          <a:lstStyle/>
          <a:p>
            <a:pPr algn="ctr"/>
            <a:r>
              <a:rPr lang="es-ES" sz="1600" b="1" dirty="0">
                <a:solidFill>
                  <a:srgbClr val="EAB94E"/>
                </a:solidFill>
                <a:latin typeface="Helvetica Light"/>
                <a:cs typeface="Helvetica Light"/>
              </a:rPr>
              <a:t>Datafono</a:t>
            </a:r>
            <a:endParaRPr lang="es-ES" sz="1600" b="1" dirty="0">
              <a:solidFill>
                <a:srgbClr val="0B2D39"/>
              </a:solidFill>
              <a:latin typeface="Helvetica" panose="020B0604020202020204" pitchFamily="34" charset="0"/>
              <a:cs typeface="Helvetica" panose="020B0604020202020204" pitchFamily="34" charset="0"/>
            </a:endParaRPr>
          </a:p>
          <a:p>
            <a:endParaRPr lang="es-ES" b="1" dirty="0"/>
          </a:p>
        </p:txBody>
      </p:sp>
      <p:sp>
        <p:nvSpPr>
          <p:cNvPr id="12" name="Marcador de número de diapositiva 11"/>
          <p:cNvSpPr>
            <a:spLocks noGrp="1"/>
          </p:cNvSpPr>
          <p:nvPr>
            <p:ph type="sldNum" sz="quarter" idx="12"/>
          </p:nvPr>
        </p:nvSpPr>
        <p:spPr/>
        <p:txBody>
          <a:bodyPr/>
          <a:lstStyle/>
          <a:p>
            <a:fld id="{9272C22C-0B60-D945-AA74-1F0C44F842C5}" type="slidenum">
              <a:rPr lang="es-ES" smtClean="0"/>
              <a:t>82</a:t>
            </a:fld>
            <a:endParaRPr lang="es-ES"/>
          </a:p>
        </p:txBody>
      </p:sp>
    </p:spTree>
    <p:extLst>
      <p:ext uri="{BB962C8B-B14F-4D97-AF65-F5344CB8AC3E}">
        <p14:creationId xmlns:p14="http://schemas.microsoft.com/office/powerpoint/2010/main" val="867928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963886" y="546009"/>
            <a:ext cx="3891262" cy="2308324"/>
          </a:xfrm>
          <a:prstGeom prst="rect">
            <a:avLst/>
          </a:prstGeom>
          <a:noFill/>
        </p:spPr>
        <p:txBody>
          <a:bodyPr wrap="square" rtlCol="0">
            <a:spAutoFit/>
          </a:bodyPr>
          <a:lstStyle/>
          <a:p>
            <a:r>
              <a:rPr lang="es-ES" sz="2400" b="1" dirty="0">
                <a:solidFill>
                  <a:srgbClr val="EAB94E"/>
                </a:solidFill>
                <a:latin typeface="Helvetica Light"/>
                <a:cs typeface="Helvetica Light"/>
              </a:rPr>
              <a:t>Actividad 2 : </a:t>
            </a:r>
            <a:endParaRPr lang="es-ES" sz="2400" b="1" dirty="0" smtClean="0">
              <a:solidFill>
                <a:srgbClr val="EAB94E"/>
              </a:solidFill>
              <a:latin typeface="Helvetica Light"/>
              <a:cs typeface="Helvetica Light"/>
            </a:endParaRPr>
          </a:p>
          <a:p>
            <a:r>
              <a:rPr lang="es-ES" sz="2400" dirty="0" smtClean="0">
                <a:solidFill>
                  <a:srgbClr val="EAB94E"/>
                </a:solidFill>
                <a:latin typeface="Helvetica Light"/>
                <a:cs typeface="Helvetica Light"/>
              </a:rPr>
              <a:t>¿</a:t>
            </a:r>
            <a:r>
              <a:rPr lang="es-ES" sz="2400" dirty="0">
                <a:solidFill>
                  <a:srgbClr val="EAB94E"/>
                </a:solidFill>
                <a:latin typeface="Helvetica Light"/>
                <a:cs typeface="Helvetica Light"/>
              </a:rPr>
              <a:t>Cuáles cree que son las ventajas y desventajas de estos medios de pago frente al uso de dinero en efectivo?</a:t>
            </a:r>
          </a:p>
        </p:txBody>
      </p:sp>
      <p:sp>
        <p:nvSpPr>
          <p:cNvPr id="5" name="CuadroTexto 4"/>
          <p:cNvSpPr txBox="1"/>
          <p:nvPr/>
        </p:nvSpPr>
        <p:spPr>
          <a:xfrm>
            <a:off x="5775986" y="3183881"/>
            <a:ext cx="2702767" cy="1200329"/>
          </a:xfrm>
          <a:prstGeom prst="rect">
            <a:avLst/>
          </a:prstGeom>
          <a:noFill/>
        </p:spPr>
        <p:txBody>
          <a:bodyPr wrap="square" rtlCol="0">
            <a:spAutoFit/>
          </a:bodyPr>
          <a:lstStyle/>
          <a:p>
            <a:pPr marL="342900" indent="-342900">
              <a:buFont typeface="Arial" panose="020B0604020202020204" pitchFamily="34" charset="0"/>
              <a:buChar char="•"/>
            </a:pPr>
            <a:r>
              <a:rPr lang="es-ES" sz="2400" b="1" dirty="0">
                <a:solidFill>
                  <a:srgbClr val="EAB94E"/>
                </a:solidFill>
                <a:latin typeface="Helvetica Light"/>
                <a:cs typeface="Helvetica Light"/>
              </a:rPr>
              <a:t>Tarjetas </a:t>
            </a:r>
          </a:p>
          <a:p>
            <a:pPr marL="342900" indent="-342900">
              <a:buFont typeface="Arial" panose="020B0604020202020204" pitchFamily="34" charset="0"/>
              <a:buChar char="•"/>
            </a:pPr>
            <a:r>
              <a:rPr lang="es-ES" sz="2400" b="1" dirty="0">
                <a:solidFill>
                  <a:srgbClr val="EAB94E"/>
                </a:solidFill>
                <a:latin typeface="Helvetica Light"/>
                <a:cs typeface="Helvetica Light"/>
              </a:rPr>
              <a:t>Transferencias </a:t>
            </a:r>
          </a:p>
          <a:p>
            <a:pPr marL="342900" indent="-342900">
              <a:buFont typeface="Arial" panose="020B0604020202020204" pitchFamily="34" charset="0"/>
              <a:buChar char="•"/>
            </a:pPr>
            <a:r>
              <a:rPr lang="es-ES" sz="2400" b="1" dirty="0">
                <a:solidFill>
                  <a:srgbClr val="EAB94E"/>
                </a:solidFill>
                <a:latin typeface="Helvetica Light"/>
                <a:cs typeface="Helvetica Light"/>
              </a:rPr>
              <a:t>Cheques</a:t>
            </a: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83</a:t>
            </a:fld>
            <a:endParaRPr lang="es-ES"/>
          </a:p>
        </p:txBody>
      </p:sp>
    </p:spTree>
    <p:extLst>
      <p:ext uri="{BB962C8B-B14F-4D97-AF65-F5344CB8AC3E}">
        <p14:creationId xmlns:p14="http://schemas.microsoft.com/office/powerpoint/2010/main" val="34433967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55442" y="105327"/>
            <a:ext cx="5185774" cy="584775"/>
          </a:xfrm>
          <a:prstGeom prst="rect">
            <a:avLst/>
          </a:prstGeom>
          <a:noFill/>
        </p:spPr>
        <p:txBody>
          <a:bodyPr wrap="square" rtlCol="0">
            <a:spAutoFit/>
          </a:bodyPr>
          <a:lstStyle/>
          <a:p>
            <a:pPr defTabSz="457200"/>
            <a:r>
              <a:rPr lang="es-CO" sz="3200" b="1" dirty="0">
                <a:solidFill>
                  <a:srgbClr val="EAB94E"/>
                </a:solidFill>
                <a:latin typeface="Helvetica"/>
                <a:cs typeface="Helvetica"/>
              </a:rPr>
              <a:t>Caso Paola</a:t>
            </a:r>
            <a:endParaRPr lang="es-CO" sz="1200" b="1" dirty="0">
              <a:solidFill>
                <a:srgbClr val="EAB94E"/>
              </a:solidFill>
              <a:latin typeface="Helvetica"/>
              <a:cs typeface="Helvetica"/>
            </a:endParaRPr>
          </a:p>
        </p:txBody>
      </p:sp>
      <p:sp>
        <p:nvSpPr>
          <p:cNvPr id="3" name="Rectángulo 2"/>
          <p:cNvSpPr/>
          <p:nvPr/>
        </p:nvSpPr>
        <p:spPr>
          <a:xfrm>
            <a:off x="364262" y="679909"/>
            <a:ext cx="4862646" cy="4932569"/>
          </a:xfrm>
          <a:prstGeom prst="rect">
            <a:avLst/>
          </a:prstGeom>
        </p:spPr>
        <p:txBody>
          <a:bodyPr wrap="square">
            <a:spAutoFit/>
          </a:bodyPr>
          <a:lstStyle/>
          <a:p>
            <a:pPr algn="just" fontAlgn="base">
              <a:lnSpc>
                <a:spcPct val="115000"/>
              </a:lnSpc>
              <a:spcAft>
                <a:spcPts val="580"/>
              </a:spcAft>
            </a:pPr>
            <a:r>
              <a:rPr lang="es-CO" sz="1400" dirty="0">
                <a:solidFill>
                  <a:schemeClr val="tx1">
                    <a:lumMod val="75000"/>
                    <a:lumOff val="25000"/>
                  </a:schemeClr>
                </a:solidFill>
                <a:latin typeface="Helvetica Light"/>
                <a:ea typeface="Calibri" panose="020F0502020204030204" pitchFamily="34" charset="0"/>
                <a:cs typeface="Helvetica Light"/>
              </a:rPr>
              <a:t>Es día 5 del mes y Paola está en el banco retirando el dinero necesario para pagar el arriendo. A pesar de que es una suma de dinero considerable, ella prefiere este método a usar alternativas como transferencia electrónica o cheques de gerencia. En ese momento alguien en la fila empieza a hablar con ella, le comenta que solo va a hacer un pequeño pago. Paola, por cortesía, también le comenta sobre su retiro para pagar el arriendo. Pasa a la caja y recibe su dinero. Prefiere no solicitar el servicio de acompañamiento de la Policía porque “va de afán”. </a:t>
            </a:r>
          </a:p>
          <a:p>
            <a:pPr algn="just" fontAlgn="base">
              <a:lnSpc>
                <a:spcPct val="115000"/>
              </a:lnSpc>
              <a:spcAft>
                <a:spcPts val="580"/>
              </a:spcAft>
            </a:pPr>
            <a:endParaRPr lang="es-CO" sz="1400" dirty="0">
              <a:solidFill>
                <a:schemeClr val="tx1">
                  <a:lumMod val="75000"/>
                  <a:lumOff val="25000"/>
                </a:schemeClr>
              </a:solidFill>
              <a:latin typeface="Helvetica Light"/>
              <a:ea typeface="Calibri" panose="020F0502020204030204" pitchFamily="34" charset="0"/>
              <a:cs typeface="Helvetica Light"/>
            </a:endParaRPr>
          </a:p>
          <a:p>
            <a:pPr algn="just" fontAlgn="base">
              <a:lnSpc>
                <a:spcPct val="115000"/>
              </a:lnSpc>
              <a:spcAft>
                <a:spcPts val="580"/>
              </a:spcAft>
            </a:pPr>
            <a:r>
              <a:rPr lang="es-CO" sz="1400" dirty="0">
                <a:solidFill>
                  <a:schemeClr val="tx1">
                    <a:lumMod val="75000"/>
                    <a:lumOff val="25000"/>
                  </a:schemeClr>
                </a:solidFill>
                <a:latin typeface="Helvetica Light"/>
                <a:ea typeface="Calibri" panose="020F0502020204030204" pitchFamily="34" charset="0"/>
                <a:cs typeface="Helvetica Light"/>
              </a:rPr>
              <a:t>“</a:t>
            </a:r>
            <a:r>
              <a:rPr lang="es-CO" sz="1400" b="1" i="1" dirty="0">
                <a:solidFill>
                  <a:schemeClr val="tx1">
                    <a:lumMod val="75000"/>
                    <a:lumOff val="25000"/>
                  </a:schemeClr>
                </a:solidFill>
                <a:latin typeface="Helvetica Light"/>
                <a:ea typeface="Calibri" panose="020F0502020204030204" pitchFamily="34" charset="0"/>
                <a:cs typeface="Helvetica Light"/>
              </a:rPr>
              <a:t>De haber sabido lo que pasaría, hubiera pensado todo dos veces. Lo que pasa es que uno confía en la gente”, </a:t>
            </a:r>
            <a:r>
              <a:rPr lang="es-CO" sz="1400" dirty="0">
                <a:solidFill>
                  <a:schemeClr val="tx1">
                    <a:lumMod val="75000"/>
                    <a:lumOff val="25000"/>
                  </a:schemeClr>
                </a:solidFill>
                <a:latin typeface="Helvetica Light"/>
                <a:ea typeface="Calibri" panose="020F0502020204030204" pitchFamily="34" charset="0"/>
                <a:cs typeface="Helvetica Light"/>
              </a:rPr>
              <a:t>explica Paola, quien a pocas cuadras de la entidad bancaria fue abordada por dos sujetos. </a:t>
            </a:r>
            <a:r>
              <a:rPr lang="es-CO" sz="1400" b="1" i="1" dirty="0">
                <a:solidFill>
                  <a:schemeClr val="tx1">
                    <a:lumMod val="75000"/>
                    <a:lumOff val="25000"/>
                  </a:schemeClr>
                </a:solidFill>
                <a:latin typeface="Helvetica Light"/>
                <a:ea typeface="Calibri" panose="020F0502020204030204" pitchFamily="34" charset="0"/>
                <a:cs typeface="Helvetica Light"/>
              </a:rPr>
              <a:t>“Me pidieron el dinero que acababa de retirar. En ese momento me di cuenta de que me habían seguido desde el banco. Uno cree que esas cosas solo pasan en las noticias y no tiene cuidado”.</a:t>
            </a:r>
          </a:p>
        </p:txBody>
      </p:sp>
      <p:sp>
        <p:nvSpPr>
          <p:cNvPr id="6" name="Marcador de número de diapositiva 5"/>
          <p:cNvSpPr>
            <a:spLocks noGrp="1"/>
          </p:cNvSpPr>
          <p:nvPr>
            <p:ph type="sldNum" sz="quarter" idx="12"/>
          </p:nvPr>
        </p:nvSpPr>
        <p:spPr/>
        <p:txBody>
          <a:bodyPr/>
          <a:lstStyle/>
          <a:p>
            <a:fld id="{9272C22C-0B60-D945-AA74-1F0C44F842C5}" type="slidenum">
              <a:rPr lang="es-ES" smtClean="0"/>
              <a:t>84</a:t>
            </a:fld>
            <a:endParaRPr lang="es-ES"/>
          </a:p>
        </p:txBody>
      </p:sp>
    </p:spTree>
    <p:extLst>
      <p:ext uri="{BB962C8B-B14F-4D97-AF65-F5344CB8AC3E}">
        <p14:creationId xmlns:p14="http://schemas.microsoft.com/office/powerpoint/2010/main" val="16788983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553087" y="744213"/>
            <a:ext cx="4683760" cy="584776"/>
          </a:xfrm>
          <a:prstGeom prst="rect">
            <a:avLst/>
          </a:prstGeom>
          <a:noFill/>
        </p:spPr>
        <p:txBody>
          <a:bodyPr wrap="square" rtlCol="0">
            <a:spAutoFit/>
          </a:bodyPr>
          <a:lstStyle/>
          <a:p>
            <a:pPr defTabSz="457200"/>
            <a:r>
              <a:rPr lang="es-CO" sz="3200" b="1" dirty="0">
                <a:solidFill>
                  <a:srgbClr val="FFC000"/>
                </a:solidFill>
                <a:latin typeface="Helvetica"/>
                <a:cs typeface="Helvetica"/>
              </a:rPr>
              <a:t>Seguridad</a:t>
            </a:r>
          </a:p>
        </p:txBody>
      </p:sp>
      <p:sp>
        <p:nvSpPr>
          <p:cNvPr id="8" name="CuadroTexto 7"/>
          <p:cNvSpPr txBox="1"/>
          <p:nvPr/>
        </p:nvSpPr>
        <p:spPr>
          <a:xfrm>
            <a:off x="2152048" y="2037226"/>
            <a:ext cx="4559873" cy="523220"/>
          </a:xfrm>
          <a:prstGeom prst="rect">
            <a:avLst/>
          </a:prstGeom>
          <a:noFill/>
        </p:spPr>
        <p:txBody>
          <a:bodyPr wrap="square" rtlCol="0">
            <a:spAutoFit/>
          </a:bodyPr>
          <a:lstStyle/>
          <a:p>
            <a:r>
              <a:rPr lang="es-ES" sz="2800" dirty="0">
                <a:latin typeface="Helvetica Light"/>
                <a:cs typeface="Helvetica Light"/>
              </a:rPr>
              <a:t>Al usar tarjetas</a:t>
            </a:r>
          </a:p>
        </p:txBody>
      </p:sp>
      <p:sp>
        <p:nvSpPr>
          <p:cNvPr id="21" name="CuadroTexto 20"/>
          <p:cNvSpPr txBox="1"/>
          <p:nvPr/>
        </p:nvSpPr>
        <p:spPr>
          <a:xfrm>
            <a:off x="2152048" y="3238257"/>
            <a:ext cx="4559873" cy="523220"/>
          </a:xfrm>
          <a:prstGeom prst="rect">
            <a:avLst/>
          </a:prstGeom>
          <a:noFill/>
        </p:spPr>
        <p:txBody>
          <a:bodyPr wrap="square" rtlCol="0">
            <a:spAutoFit/>
          </a:bodyPr>
          <a:lstStyle/>
          <a:p>
            <a:r>
              <a:rPr lang="es-ES" sz="2800" dirty="0">
                <a:latin typeface="Helvetica Light"/>
                <a:cs typeface="Helvetica Light"/>
              </a:rPr>
              <a:t>Evite fraude electrónico</a:t>
            </a:r>
          </a:p>
        </p:txBody>
      </p:sp>
      <p:sp>
        <p:nvSpPr>
          <p:cNvPr id="22" name="CuadroTexto 21"/>
          <p:cNvSpPr txBox="1"/>
          <p:nvPr/>
        </p:nvSpPr>
        <p:spPr>
          <a:xfrm>
            <a:off x="2163332" y="4367958"/>
            <a:ext cx="4559873" cy="523220"/>
          </a:xfrm>
          <a:prstGeom prst="rect">
            <a:avLst/>
          </a:prstGeom>
          <a:noFill/>
        </p:spPr>
        <p:txBody>
          <a:bodyPr wrap="square" rtlCol="0">
            <a:spAutoFit/>
          </a:bodyPr>
          <a:lstStyle/>
          <a:p>
            <a:r>
              <a:rPr lang="es-ES" sz="2800" dirty="0">
                <a:latin typeface="Helvetica Light"/>
                <a:cs typeface="Helvetica Light"/>
              </a:rPr>
              <a:t>Evite ser victima del fleteo</a:t>
            </a:r>
          </a:p>
        </p:txBody>
      </p:sp>
      <p:sp>
        <p:nvSpPr>
          <p:cNvPr id="4" name="Marcador de número de diapositiva 3"/>
          <p:cNvSpPr>
            <a:spLocks noGrp="1"/>
          </p:cNvSpPr>
          <p:nvPr>
            <p:ph type="sldNum" sz="quarter" idx="12"/>
          </p:nvPr>
        </p:nvSpPr>
        <p:spPr/>
        <p:txBody>
          <a:bodyPr/>
          <a:lstStyle/>
          <a:p>
            <a:fld id="{9272C22C-0B60-D945-AA74-1F0C44F842C5}" type="slidenum">
              <a:rPr lang="es-ES" smtClean="0"/>
              <a:t>85</a:t>
            </a:fld>
            <a:endParaRPr lang="es-ES"/>
          </a:p>
        </p:txBody>
      </p:sp>
    </p:spTree>
    <p:extLst>
      <p:ext uri="{BB962C8B-B14F-4D97-AF65-F5344CB8AC3E}">
        <p14:creationId xmlns:p14="http://schemas.microsoft.com/office/powerpoint/2010/main" val="15286758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3 Rectángulo"/>
          <p:cNvSpPr>
            <a:spLocks noChangeArrowheads="1"/>
          </p:cNvSpPr>
          <p:nvPr/>
        </p:nvSpPr>
        <p:spPr bwMode="auto">
          <a:xfrm>
            <a:off x="2376920" y="192437"/>
            <a:ext cx="4379104" cy="1072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endParaRPr lang="es-MX" altLang="es-CO" sz="2400" dirty="0">
              <a:solidFill>
                <a:srgbClr val="FFC000"/>
              </a:solidFill>
              <a:latin typeface="Helvetica Light"/>
              <a:cs typeface="Helvetica Light"/>
            </a:endParaRPr>
          </a:p>
          <a:p>
            <a:pPr algn="ctr">
              <a:spcBef>
                <a:spcPct val="0"/>
              </a:spcBef>
              <a:buNone/>
            </a:pPr>
            <a:r>
              <a:rPr lang="es-MX" altLang="es-CO" sz="2400" dirty="0">
                <a:solidFill>
                  <a:srgbClr val="FFC000"/>
                </a:solidFill>
                <a:latin typeface="Helvetica Light"/>
                <a:cs typeface="Helvetica Light"/>
              </a:rPr>
              <a:t>Mecanismos</a:t>
            </a:r>
          </a:p>
          <a:p>
            <a:pPr algn="ctr">
              <a:spcBef>
                <a:spcPct val="0"/>
              </a:spcBef>
              <a:buNone/>
            </a:pPr>
            <a:r>
              <a:rPr lang="es-MX" altLang="es-CO" sz="2400" b="1" dirty="0">
                <a:solidFill>
                  <a:srgbClr val="FFC000"/>
                </a:solidFill>
                <a:latin typeface="Helvetica Light"/>
                <a:cs typeface="Helvetica Light"/>
              </a:rPr>
              <a:t>de</a:t>
            </a:r>
          </a:p>
          <a:p>
            <a:pPr algn="ctr">
              <a:spcBef>
                <a:spcPct val="0"/>
              </a:spcBef>
              <a:buNone/>
            </a:pPr>
            <a:r>
              <a:rPr lang="es-MX" altLang="es-CO" sz="2400" b="1" dirty="0">
                <a:solidFill>
                  <a:srgbClr val="FFC000"/>
                </a:solidFill>
                <a:latin typeface="Helvetica"/>
                <a:cs typeface="Helvetica"/>
              </a:rPr>
              <a:t>Protección</a:t>
            </a:r>
          </a:p>
        </p:txBody>
      </p:sp>
      <p:sp>
        <p:nvSpPr>
          <p:cNvPr id="3" name="CuadroTexto 2"/>
          <p:cNvSpPr txBox="1"/>
          <p:nvPr/>
        </p:nvSpPr>
        <p:spPr>
          <a:xfrm>
            <a:off x="1589281" y="511514"/>
            <a:ext cx="1236712" cy="369332"/>
          </a:xfrm>
          <a:prstGeom prst="rect">
            <a:avLst/>
          </a:prstGeom>
          <a:noFill/>
        </p:spPr>
        <p:txBody>
          <a:bodyPr wrap="none" rtlCol="0">
            <a:spAutoFit/>
          </a:bodyPr>
          <a:lstStyle/>
          <a:p>
            <a:r>
              <a:rPr lang="es-CO" b="1" kern="0" dirty="0">
                <a:solidFill>
                  <a:schemeClr val="bg1"/>
                </a:solidFill>
                <a:latin typeface="Helvetica"/>
                <a:cs typeface="Helvetica"/>
              </a:rPr>
              <a:t>Derechos</a:t>
            </a:r>
          </a:p>
        </p:txBody>
      </p:sp>
      <p:sp>
        <p:nvSpPr>
          <p:cNvPr id="4" name="CuadroTexto 3"/>
          <p:cNvSpPr txBox="1"/>
          <p:nvPr/>
        </p:nvSpPr>
        <p:spPr>
          <a:xfrm>
            <a:off x="6350060" y="502133"/>
            <a:ext cx="1095710" cy="369332"/>
          </a:xfrm>
          <a:prstGeom prst="rect">
            <a:avLst/>
          </a:prstGeom>
          <a:noFill/>
        </p:spPr>
        <p:txBody>
          <a:bodyPr wrap="none" rtlCol="0">
            <a:spAutoFit/>
          </a:bodyPr>
          <a:lstStyle/>
          <a:p>
            <a:r>
              <a:rPr lang="es-CO" b="1" kern="0" dirty="0">
                <a:solidFill>
                  <a:schemeClr val="bg1"/>
                </a:solidFill>
                <a:latin typeface="Helvetica"/>
                <a:cs typeface="Helvetica"/>
              </a:rPr>
              <a:t>Deberes</a:t>
            </a:r>
          </a:p>
        </p:txBody>
      </p:sp>
      <p:sp>
        <p:nvSpPr>
          <p:cNvPr id="5" name="CuadroTexto 4"/>
          <p:cNvSpPr txBox="1"/>
          <p:nvPr/>
        </p:nvSpPr>
        <p:spPr>
          <a:xfrm>
            <a:off x="936432" y="961242"/>
            <a:ext cx="2434727" cy="4678204"/>
          </a:xfrm>
          <a:prstGeom prst="rect">
            <a:avLst/>
          </a:prstGeom>
          <a:noFill/>
        </p:spPr>
        <p:txBody>
          <a:bodyPr wrap="square" rtlCol="0">
            <a:spAutoFit/>
          </a:bodyPr>
          <a:lstStyle/>
          <a:p>
            <a:pPr marL="285750" indent="-285750">
              <a:buFont typeface="Arial"/>
              <a:buChar char="•"/>
            </a:pPr>
            <a:r>
              <a:rPr lang="es-CO" sz="1400" b="1" kern="0" dirty="0">
                <a:solidFill>
                  <a:srgbClr val="FFFFFF"/>
                </a:solidFill>
                <a:latin typeface="Helvetica Light"/>
                <a:cs typeface="Helvetica Light"/>
              </a:rPr>
              <a:t>Recibir por parte de la entidad financiera una atención respetuosa y amable</a:t>
            </a:r>
          </a:p>
          <a:p>
            <a:pPr marL="285750" indent="-285750">
              <a:buFont typeface="Arial"/>
              <a:buChar char="•"/>
            </a:pPr>
            <a:endParaRPr lang="es-CO" sz="1400" b="1" kern="0" dirty="0">
              <a:solidFill>
                <a:srgbClr val="FFFFFF"/>
              </a:solidFill>
              <a:latin typeface="Helvetica Light"/>
              <a:cs typeface="Helvetica Light"/>
            </a:endParaRPr>
          </a:p>
          <a:p>
            <a:pPr marL="285750" indent="-285750">
              <a:buFont typeface="Arial"/>
              <a:buChar char="•"/>
            </a:pPr>
            <a:r>
              <a:rPr lang="es-CO" sz="1400" b="1" dirty="0">
                <a:solidFill>
                  <a:srgbClr val="FFFFFF"/>
                </a:solidFill>
                <a:latin typeface="Helvetica Light"/>
                <a:cs typeface="Helvetica Light"/>
              </a:rPr>
              <a:t>Recibir ofertas de productos y servicios de calidad</a:t>
            </a:r>
          </a:p>
          <a:p>
            <a:pPr marL="285750" indent="-285750">
              <a:buFont typeface="Arial"/>
              <a:buChar char="•"/>
            </a:pPr>
            <a:endParaRPr lang="es-CO" sz="1400" b="1" dirty="0">
              <a:solidFill>
                <a:srgbClr val="FFFFFF"/>
              </a:solidFill>
              <a:latin typeface="Helvetica Light"/>
              <a:cs typeface="Helvetica Light"/>
            </a:endParaRPr>
          </a:p>
          <a:p>
            <a:pPr marL="285750" indent="-285750">
              <a:buFont typeface="Arial"/>
              <a:buChar char="•"/>
            </a:pPr>
            <a:r>
              <a:rPr lang="es-CO" sz="1400" b="1" kern="0" dirty="0">
                <a:solidFill>
                  <a:srgbClr val="FFFFFF"/>
                </a:solidFill>
                <a:latin typeface="Helvetica Light"/>
                <a:cs typeface="Helvetica Light"/>
              </a:rPr>
              <a:t>Conocer el contenido del contrato</a:t>
            </a:r>
          </a:p>
          <a:p>
            <a:pPr marL="285750" indent="-285750">
              <a:buFont typeface="Arial"/>
              <a:buChar char="•"/>
            </a:pPr>
            <a:endParaRPr lang="es-CO" sz="1400" b="1" kern="0" dirty="0">
              <a:solidFill>
                <a:srgbClr val="FFFFFF"/>
              </a:solidFill>
              <a:latin typeface="Helvetica Light"/>
              <a:cs typeface="Helvetica Light"/>
            </a:endParaRPr>
          </a:p>
          <a:p>
            <a:pPr marL="285750" indent="-285750">
              <a:buFont typeface="Arial"/>
              <a:buChar char="•"/>
            </a:pPr>
            <a:r>
              <a:rPr lang="es-CO" sz="1400" b="1" kern="0" dirty="0">
                <a:solidFill>
                  <a:srgbClr val="FFFFFF"/>
                </a:solidFill>
                <a:latin typeface="Helvetica Light"/>
                <a:cs typeface="Helvetica Light"/>
              </a:rPr>
              <a:t>Ser notificado de cualquier cobro que se efectúe</a:t>
            </a:r>
          </a:p>
          <a:p>
            <a:pPr marL="285750" indent="-285750">
              <a:buFont typeface="Arial"/>
              <a:buChar char="•"/>
            </a:pPr>
            <a:endParaRPr lang="es-CO" sz="1400" b="1" kern="0" dirty="0">
              <a:solidFill>
                <a:srgbClr val="FFFFFF"/>
              </a:solidFill>
              <a:latin typeface="Helvetica Light"/>
              <a:cs typeface="Helvetica Light"/>
            </a:endParaRPr>
          </a:p>
          <a:p>
            <a:endParaRPr lang="es-CO" sz="1400" b="1" kern="0" dirty="0">
              <a:latin typeface="Arial"/>
              <a:cs typeface="Arial"/>
            </a:endParaRPr>
          </a:p>
          <a:p>
            <a:pPr marL="285750" indent="-285750">
              <a:buFont typeface="Arial"/>
              <a:buChar char="•"/>
            </a:pPr>
            <a:endParaRPr lang="es-CO" sz="1400" b="1" dirty="0">
              <a:solidFill>
                <a:srgbClr val="FFFFFF"/>
              </a:solidFill>
              <a:latin typeface="Helvetica Light"/>
              <a:cs typeface="Helvetica Light"/>
            </a:endParaRPr>
          </a:p>
          <a:p>
            <a:pPr marL="285750" indent="-285750">
              <a:buFont typeface="Arial"/>
              <a:buChar char="•"/>
            </a:pPr>
            <a:endParaRPr lang="es-CO" sz="1400" b="1" dirty="0">
              <a:solidFill>
                <a:srgbClr val="FFFFFF"/>
              </a:solidFill>
              <a:latin typeface="Helvetica Light"/>
              <a:cs typeface="Helvetica Light"/>
            </a:endParaRPr>
          </a:p>
          <a:p>
            <a:pPr marL="285750" indent="-285750">
              <a:buFont typeface="Arial"/>
              <a:buChar char="•"/>
            </a:pPr>
            <a:endParaRPr lang="es-CO" sz="1400" b="1" kern="0" dirty="0">
              <a:solidFill>
                <a:srgbClr val="FFFFFF"/>
              </a:solidFill>
              <a:latin typeface="Helvetica Light"/>
              <a:cs typeface="Helvetica Light"/>
            </a:endParaRPr>
          </a:p>
          <a:p>
            <a:endParaRPr lang="es-ES" b="1" dirty="0">
              <a:solidFill>
                <a:srgbClr val="FFFFFF"/>
              </a:solidFill>
            </a:endParaRPr>
          </a:p>
        </p:txBody>
      </p:sp>
      <p:sp>
        <p:nvSpPr>
          <p:cNvPr id="6" name="CuadroTexto 5"/>
          <p:cNvSpPr txBox="1"/>
          <p:nvPr/>
        </p:nvSpPr>
        <p:spPr>
          <a:xfrm>
            <a:off x="5754480" y="987265"/>
            <a:ext cx="2434727" cy="5130635"/>
          </a:xfrm>
          <a:prstGeom prst="rect">
            <a:avLst/>
          </a:prstGeom>
          <a:noFill/>
        </p:spPr>
        <p:txBody>
          <a:bodyPr wrap="square" rtlCol="0">
            <a:spAutoFit/>
          </a:bodyPr>
          <a:lstStyle/>
          <a:p>
            <a:pPr marL="285750" indent="-285750" defTabSz="622300">
              <a:lnSpc>
                <a:spcPct val="90000"/>
              </a:lnSpc>
              <a:spcAft>
                <a:spcPct val="35000"/>
              </a:spcAft>
              <a:buFont typeface="Arial"/>
              <a:buChar char="•"/>
              <a:defRPr/>
            </a:pPr>
            <a:r>
              <a:rPr lang="es-CO" sz="1400" b="1" kern="0" dirty="0">
                <a:solidFill>
                  <a:srgbClr val="FFFFFF"/>
                </a:solidFill>
                <a:latin typeface="Helvetica Light"/>
                <a:cs typeface="Helvetica Light"/>
              </a:rPr>
              <a:t>Verifique que la entidad sea </a:t>
            </a:r>
            <a:r>
              <a:rPr lang="es-CO" sz="1400" b="1" kern="0" dirty="0" smtClean="0">
                <a:solidFill>
                  <a:srgbClr val="FFFFFF"/>
                </a:solidFill>
                <a:latin typeface="Helvetica Light"/>
                <a:cs typeface="Helvetica Light"/>
              </a:rPr>
              <a:t>vigilada</a:t>
            </a:r>
            <a:endParaRPr lang="es-CO" sz="1400" b="1" kern="0" dirty="0">
              <a:solidFill>
                <a:srgbClr val="FFFFFF"/>
              </a:solidFill>
              <a:latin typeface="Helvetica Light"/>
              <a:cs typeface="Helvetica Light"/>
            </a:endParaRPr>
          </a:p>
          <a:p>
            <a:pPr marL="285750" indent="-285750" defTabSz="622300">
              <a:lnSpc>
                <a:spcPct val="90000"/>
              </a:lnSpc>
              <a:spcAft>
                <a:spcPct val="35000"/>
              </a:spcAft>
              <a:buFont typeface="Arial"/>
              <a:buChar char="•"/>
              <a:defRPr/>
            </a:pPr>
            <a:endParaRPr lang="es-CO" sz="1400" b="1" kern="0" dirty="0">
              <a:solidFill>
                <a:srgbClr val="FFFFFF"/>
              </a:solidFill>
              <a:latin typeface="Helvetica Light"/>
              <a:cs typeface="Helvetica Light"/>
            </a:endParaRPr>
          </a:p>
          <a:p>
            <a:pPr marL="285750" indent="-285750" defTabSz="622300">
              <a:lnSpc>
                <a:spcPct val="90000"/>
              </a:lnSpc>
              <a:spcAft>
                <a:spcPct val="35000"/>
              </a:spcAft>
              <a:buFont typeface="Arial"/>
              <a:buChar char="•"/>
              <a:defRPr/>
            </a:pPr>
            <a:r>
              <a:rPr lang="es-CO" sz="1400" b="1" kern="0" dirty="0">
                <a:solidFill>
                  <a:srgbClr val="FFFFFF"/>
                </a:solidFill>
                <a:latin typeface="Helvetica Light"/>
                <a:cs typeface="Helvetica Light"/>
              </a:rPr>
              <a:t>Infórmese sobre las condiciones y </a:t>
            </a:r>
            <a:r>
              <a:rPr lang="es-CO" sz="1400" b="1" kern="0" dirty="0" smtClean="0">
                <a:solidFill>
                  <a:srgbClr val="FFFFFF"/>
                </a:solidFill>
                <a:latin typeface="Helvetica Light"/>
                <a:cs typeface="Helvetica Light"/>
              </a:rPr>
              <a:t>características </a:t>
            </a:r>
            <a:r>
              <a:rPr lang="es-CO" sz="1400" b="1" kern="0" dirty="0">
                <a:solidFill>
                  <a:srgbClr val="FFFFFF"/>
                </a:solidFill>
                <a:latin typeface="Helvetica Light"/>
                <a:cs typeface="Helvetica Light"/>
              </a:rPr>
              <a:t>de los productos</a:t>
            </a:r>
          </a:p>
          <a:p>
            <a:pPr marL="285750" indent="-285750" defTabSz="622300">
              <a:lnSpc>
                <a:spcPct val="90000"/>
              </a:lnSpc>
              <a:spcAft>
                <a:spcPct val="35000"/>
              </a:spcAft>
              <a:buFont typeface="Arial"/>
              <a:buChar char="•"/>
              <a:defRPr/>
            </a:pPr>
            <a:endParaRPr lang="es-CO" sz="1400" b="1" kern="0" dirty="0">
              <a:solidFill>
                <a:srgbClr val="FFFFFF"/>
              </a:solidFill>
              <a:latin typeface="Helvetica Light"/>
              <a:cs typeface="Helvetica Light"/>
            </a:endParaRPr>
          </a:p>
          <a:p>
            <a:pPr marL="285750" indent="-285750" defTabSz="622300">
              <a:lnSpc>
                <a:spcPct val="90000"/>
              </a:lnSpc>
              <a:spcAft>
                <a:spcPct val="35000"/>
              </a:spcAft>
              <a:buFont typeface="Arial"/>
              <a:buChar char="•"/>
              <a:defRPr/>
            </a:pPr>
            <a:r>
              <a:rPr lang="es-CO" sz="1400" b="1" kern="0" dirty="0">
                <a:solidFill>
                  <a:srgbClr val="FFFFFF"/>
                </a:solidFill>
                <a:latin typeface="Helvetica Light"/>
                <a:cs typeface="Helvetica Light"/>
              </a:rPr>
              <a:t>Exija respuesta oportuna </a:t>
            </a:r>
            <a:r>
              <a:rPr lang="es-CO" sz="1400" b="1" kern="0" dirty="0" smtClean="0">
                <a:solidFill>
                  <a:srgbClr val="FFFFFF"/>
                </a:solidFill>
                <a:latin typeface="Helvetica Light"/>
                <a:cs typeface="Helvetica Light"/>
              </a:rPr>
              <a:t>a cada </a:t>
            </a:r>
            <a:r>
              <a:rPr lang="es-CO" sz="1400" b="1" kern="0" dirty="0">
                <a:solidFill>
                  <a:srgbClr val="FFFFFF"/>
                </a:solidFill>
                <a:latin typeface="Helvetica Light"/>
                <a:cs typeface="Helvetica Light"/>
              </a:rPr>
              <a:t>solicitud</a:t>
            </a:r>
          </a:p>
          <a:p>
            <a:pPr marL="285750" indent="-285750" defTabSz="622300">
              <a:lnSpc>
                <a:spcPct val="90000"/>
              </a:lnSpc>
              <a:spcAft>
                <a:spcPct val="35000"/>
              </a:spcAft>
              <a:buFont typeface="Arial"/>
              <a:buChar char="•"/>
              <a:defRPr/>
            </a:pPr>
            <a:endParaRPr lang="es-CO" sz="1400" b="1" kern="0" dirty="0">
              <a:solidFill>
                <a:srgbClr val="FFFFFF"/>
              </a:solidFill>
              <a:latin typeface="Helvetica Light"/>
              <a:cs typeface="Helvetica Light"/>
            </a:endParaRPr>
          </a:p>
          <a:p>
            <a:pPr marL="285750" indent="-285750" defTabSz="622300">
              <a:lnSpc>
                <a:spcPct val="90000"/>
              </a:lnSpc>
              <a:spcAft>
                <a:spcPct val="35000"/>
              </a:spcAft>
              <a:buFont typeface="Arial"/>
              <a:buChar char="•"/>
              <a:defRPr/>
            </a:pPr>
            <a:r>
              <a:rPr lang="es-CO" sz="1400" b="1" kern="0" dirty="0" smtClean="0">
                <a:solidFill>
                  <a:srgbClr val="FFFFFF"/>
                </a:solidFill>
                <a:latin typeface="Helvetica Light"/>
                <a:cs typeface="Helvetica Light"/>
              </a:rPr>
              <a:t>Infórmese </a:t>
            </a:r>
            <a:r>
              <a:rPr lang="es-CO" sz="1400" b="1" kern="0" dirty="0">
                <a:solidFill>
                  <a:srgbClr val="FFFFFF"/>
                </a:solidFill>
                <a:latin typeface="Helvetica Light"/>
                <a:cs typeface="Helvetica Light"/>
              </a:rPr>
              <a:t>sobre los mecanismos de protección de sus derechos</a:t>
            </a:r>
          </a:p>
          <a:p>
            <a:pPr algn="ctr" defTabSz="622300">
              <a:lnSpc>
                <a:spcPct val="90000"/>
              </a:lnSpc>
              <a:spcAft>
                <a:spcPct val="35000"/>
              </a:spcAft>
              <a:defRPr/>
            </a:pPr>
            <a:endParaRPr lang="es-CO" sz="1400" b="1" kern="0" dirty="0">
              <a:latin typeface="Arial"/>
              <a:cs typeface="Arial"/>
            </a:endParaRPr>
          </a:p>
          <a:p>
            <a:pPr marL="285750" indent="-285750">
              <a:buFont typeface="Arial"/>
              <a:buChar char="•"/>
            </a:pPr>
            <a:endParaRPr lang="es-CO" sz="1400" b="1" kern="0" dirty="0">
              <a:latin typeface="Arial"/>
              <a:cs typeface="Arial"/>
            </a:endParaRPr>
          </a:p>
          <a:p>
            <a:pPr marL="285750" indent="-285750">
              <a:buFont typeface="Arial"/>
              <a:buChar char="•"/>
            </a:pPr>
            <a:endParaRPr lang="es-CO" sz="1400" b="1" dirty="0">
              <a:solidFill>
                <a:srgbClr val="FFFFFF"/>
              </a:solidFill>
              <a:latin typeface="Helvetica Light"/>
              <a:cs typeface="Helvetica Light"/>
            </a:endParaRPr>
          </a:p>
          <a:p>
            <a:pPr marL="285750" indent="-285750">
              <a:buFont typeface="Arial"/>
              <a:buChar char="•"/>
            </a:pPr>
            <a:endParaRPr lang="es-CO" sz="1400" b="1" dirty="0">
              <a:solidFill>
                <a:srgbClr val="FFFFFF"/>
              </a:solidFill>
              <a:latin typeface="Helvetica Light"/>
              <a:cs typeface="Helvetica Light"/>
            </a:endParaRPr>
          </a:p>
          <a:p>
            <a:pPr marL="285750" indent="-285750">
              <a:buFont typeface="Arial"/>
              <a:buChar char="•"/>
            </a:pPr>
            <a:endParaRPr lang="es-CO" sz="1400" b="1" kern="0" dirty="0">
              <a:solidFill>
                <a:srgbClr val="FFFFFF"/>
              </a:solidFill>
              <a:latin typeface="Helvetica Light"/>
              <a:cs typeface="Helvetica Light"/>
            </a:endParaRPr>
          </a:p>
          <a:p>
            <a:endParaRPr lang="es-ES" b="1" dirty="0">
              <a:solidFill>
                <a:srgbClr val="FFFFFF"/>
              </a:solidFill>
            </a:endParaRPr>
          </a:p>
        </p:txBody>
      </p:sp>
      <p:sp>
        <p:nvSpPr>
          <p:cNvPr id="9" name="Marcador de número de diapositiva 8"/>
          <p:cNvSpPr>
            <a:spLocks noGrp="1"/>
          </p:cNvSpPr>
          <p:nvPr>
            <p:ph type="sldNum" sz="quarter" idx="12"/>
          </p:nvPr>
        </p:nvSpPr>
        <p:spPr/>
        <p:txBody>
          <a:bodyPr/>
          <a:lstStyle/>
          <a:p>
            <a:fld id="{9272C22C-0B60-D945-AA74-1F0C44F842C5}" type="slidenum">
              <a:rPr lang="es-ES" smtClean="0"/>
              <a:t>86</a:t>
            </a:fld>
            <a:endParaRPr lang="es-ES"/>
          </a:p>
        </p:txBody>
      </p:sp>
    </p:spTree>
    <p:extLst>
      <p:ext uri="{BB962C8B-B14F-4D97-AF65-F5344CB8AC3E}">
        <p14:creationId xmlns:p14="http://schemas.microsoft.com/office/powerpoint/2010/main" val="2486127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570657" y="382797"/>
            <a:ext cx="4683760" cy="1077218"/>
          </a:xfrm>
          <a:prstGeom prst="rect">
            <a:avLst/>
          </a:prstGeom>
          <a:noFill/>
        </p:spPr>
        <p:txBody>
          <a:bodyPr wrap="square" rtlCol="0">
            <a:spAutoFit/>
          </a:bodyPr>
          <a:lstStyle/>
          <a:p>
            <a:pPr defTabSz="457200"/>
            <a:r>
              <a:rPr lang="es-CO" sz="3200" dirty="0">
                <a:solidFill>
                  <a:srgbClr val="FFC000"/>
                </a:solidFill>
                <a:latin typeface="Helvetica Light"/>
                <a:cs typeface="Helvetica Light"/>
              </a:rPr>
              <a:t>Mecanismos para </a:t>
            </a:r>
            <a:r>
              <a:rPr lang="es-CO" sz="3200" b="1" dirty="0">
                <a:solidFill>
                  <a:srgbClr val="FFC000"/>
                </a:solidFill>
                <a:latin typeface="Helvetica"/>
                <a:cs typeface="Helvetica"/>
              </a:rPr>
              <a:t>presentar una queja</a:t>
            </a:r>
            <a:endParaRPr lang="es-CO" sz="1200" b="1" dirty="0">
              <a:solidFill>
                <a:srgbClr val="FFC000"/>
              </a:solidFill>
              <a:latin typeface="Helvetica"/>
              <a:cs typeface="Helvetica"/>
            </a:endParaRPr>
          </a:p>
        </p:txBody>
      </p:sp>
      <p:sp>
        <p:nvSpPr>
          <p:cNvPr id="8" name="CuadroTexto 7"/>
          <p:cNvSpPr txBox="1"/>
          <p:nvPr/>
        </p:nvSpPr>
        <p:spPr>
          <a:xfrm>
            <a:off x="2152048" y="2164470"/>
            <a:ext cx="4559873" cy="830997"/>
          </a:xfrm>
          <a:prstGeom prst="rect">
            <a:avLst/>
          </a:prstGeom>
          <a:noFill/>
        </p:spPr>
        <p:txBody>
          <a:bodyPr wrap="square" rtlCol="0">
            <a:spAutoFit/>
          </a:bodyPr>
          <a:lstStyle/>
          <a:p>
            <a:r>
              <a:rPr lang="es-ES" sz="2400" dirty="0">
                <a:latin typeface="Helvetica Light"/>
                <a:cs typeface="Helvetica Light"/>
              </a:rPr>
              <a:t>Directamente ante la entidad vigilada</a:t>
            </a:r>
          </a:p>
        </p:txBody>
      </p:sp>
      <p:sp>
        <p:nvSpPr>
          <p:cNvPr id="21" name="CuadroTexto 20"/>
          <p:cNvSpPr txBox="1"/>
          <p:nvPr/>
        </p:nvSpPr>
        <p:spPr>
          <a:xfrm>
            <a:off x="2152048" y="3238257"/>
            <a:ext cx="5116317" cy="830997"/>
          </a:xfrm>
          <a:prstGeom prst="rect">
            <a:avLst/>
          </a:prstGeom>
          <a:noFill/>
        </p:spPr>
        <p:txBody>
          <a:bodyPr wrap="square" rtlCol="0">
            <a:spAutoFit/>
          </a:bodyPr>
          <a:lstStyle/>
          <a:p>
            <a:r>
              <a:rPr lang="es-ES" sz="2400" dirty="0">
                <a:latin typeface="Helvetica Light"/>
                <a:cs typeface="Helvetica Light"/>
              </a:rPr>
              <a:t>Ante el Defensor del Consumidor Financiero</a:t>
            </a:r>
          </a:p>
        </p:txBody>
      </p:sp>
      <p:sp>
        <p:nvSpPr>
          <p:cNvPr id="22" name="CuadroTexto 21"/>
          <p:cNvSpPr txBox="1"/>
          <p:nvPr/>
        </p:nvSpPr>
        <p:spPr>
          <a:xfrm>
            <a:off x="2163332" y="4367958"/>
            <a:ext cx="5186093" cy="830997"/>
          </a:xfrm>
          <a:prstGeom prst="rect">
            <a:avLst/>
          </a:prstGeom>
          <a:noFill/>
        </p:spPr>
        <p:txBody>
          <a:bodyPr wrap="square" rtlCol="0">
            <a:spAutoFit/>
          </a:bodyPr>
          <a:lstStyle/>
          <a:p>
            <a:r>
              <a:rPr lang="es-ES" sz="2400" dirty="0">
                <a:latin typeface="Helvetica Light"/>
                <a:cs typeface="Helvetica Light"/>
              </a:rPr>
              <a:t>Ante la Superintendencia Financiera de Colombia</a:t>
            </a:r>
          </a:p>
        </p:txBody>
      </p:sp>
      <p:sp>
        <p:nvSpPr>
          <p:cNvPr id="4" name="Marcador de número de diapositiva 3"/>
          <p:cNvSpPr>
            <a:spLocks noGrp="1"/>
          </p:cNvSpPr>
          <p:nvPr>
            <p:ph type="sldNum" sz="quarter" idx="12"/>
          </p:nvPr>
        </p:nvSpPr>
        <p:spPr/>
        <p:txBody>
          <a:bodyPr/>
          <a:lstStyle/>
          <a:p>
            <a:fld id="{9272C22C-0B60-D945-AA74-1F0C44F842C5}" type="slidenum">
              <a:rPr lang="es-ES" smtClean="0"/>
              <a:t>87</a:t>
            </a:fld>
            <a:endParaRPr lang="es-ES"/>
          </a:p>
        </p:txBody>
      </p:sp>
    </p:spTree>
    <p:extLst>
      <p:ext uri="{BB962C8B-B14F-4D97-AF65-F5344CB8AC3E}">
        <p14:creationId xmlns:p14="http://schemas.microsoft.com/office/powerpoint/2010/main" val="17287161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873106" y="1103262"/>
            <a:ext cx="5375189" cy="584775"/>
          </a:xfrm>
          <a:prstGeom prst="rect">
            <a:avLst/>
          </a:prstGeom>
          <a:noFill/>
        </p:spPr>
        <p:txBody>
          <a:bodyPr wrap="none" rtlCol="0">
            <a:spAutoFit/>
          </a:bodyPr>
          <a:lstStyle/>
          <a:p>
            <a:r>
              <a:rPr lang="x-none" sz="3200" b="1" dirty="0">
                <a:solidFill>
                  <a:schemeClr val="accent1">
                    <a:lumMod val="75000"/>
                  </a:schemeClr>
                </a:solidFill>
                <a:latin typeface="Helvetica Light"/>
                <a:cs typeface="Helvetica Light"/>
              </a:rPr>
              <a:t>Un consumidor financiero </a:t>
            </a:r>
            <a:endParaRPr lang="es-ES" sz="3200" b="1" dirty="0">
              <a:latin typeface="Helvetica Light"/>
              <a:cs typeface="Helvetica Light"/>
            </a:endParaRPr>
          </a:p>
        </p:txBody>
      </p:sp>
      <p:sp>
        <p:nvSpPr>
          <p:cNvPr id="4" name="CuadroTexto 3"/>
          <p:cNvSpPr txBox="1"/>
          <p:nvPr/>
        </p:nvSpPr>
        <p:spPr>
          <a:xfrm>
            <a:off x="3694894" y="1472240"/>
            <a:ext cx="3570058" cy="923330"/>
          </a:xfrm>
          <a:prstGeom prst="rect">
            <a:avLst/>
          </a:prstGeom>
          <a:noFill/>
        </p:spPr>
        <p:txBody>
          <a:bodyPr wrap="none" rtlCol="0">
            <a:spAutoFit/>
          </a:bodyPr>
          <a:lstStyle/>
          <a:p>
            <a:r>
              <a:rPr lang="x-none" sz="5400" b="1" dirty="0">
                <a:solidFill>
                  <a:srgbClr val="EAB94E"/>
                </a:solidFill>
                <a:latin typeface="Helvetica"/>
                <a:cs typeface="Helvetica"/>
              </a:rPr>
              <a:t>informado</a:t>
            </a:r>
            <a:endParaRPr lang="es-ES" sz="5400" dirty="0">
              <a:solidFill>
                <a:srgbClr val="EAB94E"/>
              </a:solidFill>
            </a:endParaRPr>
          </a:p>
        </p:txBody>
      </p:sp>
      <p:sp>
        <p:nvSpPr>
          <p:cNvPr id="5" name="CuadroTexto 4"/>
          <p:cNvSpPr txBox="1"/>
          <p:nvPr/>
        </p:nvSpPr>
        <p:spPr>
          <a:xfrm>
            <a:off x="1231475" y="2243855"/>
            <a:ext cx="5783956" cy="584775"/>
          </a:xfrm>
          <a:prstGeom prst="rect">
            <a:avLst/>
          </a:prstGeom>
          <a:noFill/>
        </p:spPr>
        <p:txBody>
          <a:bodyPr wrap="none" rtlCol="0">
            <a:spAutoFit/>
          </a:bodyPr>
          <a:lstStyle/>
          <a:p>
            <a:r>
              <a:rPr lang="x-none" sz="3200" b="1" dirty="0">
                <a:solidFill>
                  <a:schemeClr val="accent1">
                    <a:lumMod val="75000"/>
                  </a:schemeClr>
                </a:solidFill>
                <a:latin typeface="Helvetica Light"/>
                <a:cs typeface="Helvetica Light"/>
              </a:rPr>
              <a:t>es un consumidor financiero</a:t>
            </a:r>
            <a:endParaRPr lang="es-ES" sz="3200" b="1" dirty="0">
              <a:latin typeface="Helvetica Light"/>
              <a:cs typeface="Helvetica Light"/>
            </a:endParaRPr>
          </a:p>
        </p:txBody>
      </p:sp>
      <p:sp>
        <p:nvSpPr>
          <p:cNvPr id="6" name="CuadroTexto 5"/>
          <p:cNvSpPr txBox="1"/>
          <p:nvPr/>
        </p:nvSpPr>
        <p:spPr>
          <a:xfrm>
            <a:off x="1629445" y="2622085"/>
            <a:ext cx="4340326" cy="923330"/>
          </a:xfrm>
          <a:prstGeom prst="rect">
            <a:avLst/>
          </a:prstGeom>
          <a:noFill/>
        </p:spPr>
        <p:txBody>
          <a:bodyPr wrap="none" rtlCol="0">
            <a:spAutoFit/>
          </a:bodyPr>
          <a:lstStyle/>
          <a:p>
            <a:r>
              <a:rPr lang="x-none" sz="5400" b="1" dirty="0">
                <a:solidFill>
                  <a:srgbClr val="EAB94E"/>
                </a:solidFill>
                <a:latin typeface="Helvetica"/>
                <a:cs typeface="Helvetica"/>
              </a:rPr>
              <a:t>empoderado</a:t>
            </a:r>
            <a:endParaRPr lang="es-ES" sz="5400" dirty="0">
              <a:solidFill>
                <a:srgbClr val="EAB94E"/>
              </a:solidFill>
            </a:endParaRPr>
          </a:p>
        </p:txBody>
      </p:sp>
      <p:sp>
        <p:nvSpPr>
          <p:cNvPr id="7" name="CuadroTexto 6"/>
          <p:cNvSpPr txBox="1"/>
          <p:nvPr/>
        </p:nvSpPr>
        <p:spPr>
          <a:xfrm>
            <a:off x="5850678" y="2914939"/>
            <a:ext cx="976549" cy="584775"/>
          </a:xfrm>
          <a:prstGeom prst="rect">
            <a:avLst/>
          </a:prstGeom>
          <a:noFill/>
        </p:spPr>
        <p:txBody>
          <a:bodyPr wrap="none" rtlCol="0">
            <a:spAutoFit/>
          </a:bodyPr>
          <a:lstStyle/>
          <a:p>
            <a:r>
              <a:rPr lang="x-none" sz="3200" b="1" dirty="0">
                <a:solidFill>
                  <a:schemeClr val="accent1">
                    <a:lumMod val="75000"/>
                  </a:schemeClr>
                </a:solidFill>
                <a:latin typeface="Helvetica Light"/>
                <a:cs typeface="Helvetica Light"/>
              </a:rPr>
              <a:t>que</a:t>
            </a:r>
            <a:r>
              <a:rPr lang="x-none" b="1" dirty="0">
                <a:solidFill>
                  <a:schemeClr val="accent1">
                    <a:lumMod val="75000"/>
                  </a:schemeClr>
                </a:solidFill>
                <a:latin typeface="Helvetica"/>
                <a:cs typeface="Helvetica"/>
              </a:rPr>
              <a:t> </a:t>
            </a:r>
            <a:endParaRPr lang="es-ES" b="1" dirty="0"/>
          </a:p>
        </p:txBody>
      </p:sp>
      <p:sp>
        <p:nvSpPr>
          <p:cNvPr id="8" name="CuadroTexto 7"/>
          <p:cNvSpPr txBox="1"/>
          <p:nvPr/>
        </p:nvSpPr>
        <p:spPr>
          <a:xfrm>
            <a:off x="1128308" y="3306526"/>
            <a:ext cx="6425157" cy="1015663"/>
          </a:xfrm>
          <a:prstGeom prst="rect">
            <a:avLst/>
          </a:prstGeom>
          <a:noFill/>
        </p:spPr>
        <p:txBody>
          <a:bodyPr wrap="none" rtlCol="0">
            <a:spAutoFit/>
          </a:bodyPr>
          <a:lstStyle/>
          <a:p>
            <a:r>
              <a:rPr lang="x-none" sz="6000" b="1" u="sng" dirty="0">
                <a:solidFill>
                  <a:srgbClr val="EAB94E"/>
                </a:solidFill>
                <a:latin typeface="Helvetica"/>
                <a:cs typeface="Helvetica"/>
              </a:rPr>
              <a:t>toma decisiones </a:t>
            </a:r>
            <a:endParaRPr lang="es-ES_tradnl" sz="6000" b="1" u="sng" dirty="0">
              <a:solidFill>
                <a:srgbClr val="EAB94E"/>
              </a:solidFill>
              <a:latin typeface="Helvetica"/>
              <a:cs typeface="Helvetica"/>
            </a:endParaRPr>
          </a:p>
        </p:txBody>
      </p:sp>
      <p:sp>
        <p:nvSpPr>
          <p:cNvPr id="9" name="CuadroTexto 8"/>
          <p:cNvSpPr txBox="1"/>
          <p:nvPr/>
        </p:nvSpPr>
        <p:spPr>
          <a:xfrm>
            <a:off x="4545624" y="4079100"/>
            <a:ext cx="3991673" cy="1292662"/>
          </a:xfrm>
          <a:prstGeom prst="rect">
            <a:avLst/>
          </a:prstGeom>
          <a:noFill/>
        </p:spPr>
        <p:txBody>
          <a:bodyPr wrap="none" rtlCol="0">
            <a:spAutoFit/>
          </a:bodyPr>
          <a:lstStyle/>
          <a:p>
            <a:r>
              <a:rPr lang="x-none" sz="6000" b="1" u="sng" dirty="0">
                <a:solidFill>
                  <a:srgbClr val="EAB94E"/>
                </a:solidFill>
                <a:latin typeface="Helvetica"/>
                <a:cs typeface="Helvetica"/>
              </a:rPr>
              <a:t>acertadas</a:t>
            </a:r>
            <a:r>
              <a:rPr lang="x-none" sz="6000" b="1" dirty="0">
                <a:solidFill>
                  <a:srgbClr val="EAB94E"/>
                </a:solidFill>
                <a:latin typeface="Helvetica"/>
                <a:cs typeface="Helvetica"/>
              </a:rPr>
              <a:t>.</a:t>
            </a:r>
            <a:endParaRPr lang="es-ES" sz="6000" dirty="0">
              <a:solidFill>
                <a:srgbClr val="EAB94E"/>
              </a:solidFill>
            </a:endParaRPr>
          </a:p>
          <a:p>
            <a:endParaRPr lang="es-ES" dirty="0"/>
          </a:p>
        </p:txBody>
      </p:sp>
      <p:sp>
        <p:nvSpPr>
          <p:cNvPr id="11" name="Marcador de número de diapositiva 10"/>
          <p:cNvSpPr>
            <a:spLocks noGrp="1"/>
          </p:cNvSpPr>
          <p:nvPr>
            <p:ph type="sldNum" sz="quarter" idx="12"/>
          </p:nvPr>
        </p:nvSpPr>
        <p:spPr/>
        <p:txBody>
          <a:bodyPr/>
          <a:lstStyle/>
          <a:p>
            <a:fld id="{9272C22C-0B60-D945-AA74-1F0C44F842C5}" type="slidenum">
              <a:rPr lang="es-ES" smtClean="0"/>
              <a:t>88</a:t>
            </a:fld>
            <a:endParaRPr lang="es-ES"/>
          </a:p>
        </p:txBody>
      </p:sp>
    </p:spTree>
    <p:extLst>
      <p:ext uri="{BB962C8B-B14F-4D97-AF65-F5344CB8AC3E}">
        <p14:creationId xmlns:p14="http://schemas.microsoft.com/office/powerpoint/2010/main" val="37306026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9272C22C-0B60-D945-AA74-1F0C44F842C5}" type="slidenum">
              <a:rPr lang="es-ES" smtClean="0"/>
              <a:pPr/>
              <a:t>89</a:t>
            </a:fld>
            <a:endParaRPr lang="es-ES" dirty="0"/>
          </a:p>
        </p:txBody>
      </p:sp>
      <p:pic>
        <p:nvPicPr>
          <p:cNvPr id="3" name="Imagen 2"/>
          <p:cNvPicPr>
            <a:picLocks noChangeAspect="1"/>
          </p:cNvPicPr>
          <p:nvPr/>
        </p:nvPicPr>
        <p:blipFill rotWithShape="1">
          <a:blip r:embed="rId2"/>
          <a:srcRect l="24063" t="8203" r="22083" b="4948"/>
          <a:stretch/>
        </p:blipFill>
        <p:spPr>
          <a:xfrm>
            <a:off x="1905000" y="9188"/>
            <a:ext cx="5308600" cy="6848812"/>
          </a:xfrm>
          <a:prstGeom prst="rect">
            <a:avLst/>
          </a:prstGeom>
        </p:spPr>
      </p:pic>
    </p:spTree>
    <p:extLst>
      <p:ext uri="{BB962C8B-B14F-4D97-AF65-F5344CB8AC3E}">
        <p14:creationId xmlns:p14="http://schemas.microsoft.com/office/powerpoint/2010/main" val="1804613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272C22C-0B60-D945-AA74-1F0C44F842C5}" type="slidenum">
              <a:rPr lang="es-ES" smtClean="0"/>
              <a:t>9</a:t>
            </a:fld>
            <a:endParaRPr lang="es-ES"/>
          </a:p>
        </p:txBody>
      </p:sp>
      <p:sp>
        <p:nvSpPr>
          <p:cNvPr id="2" name="Rectángulo 1"/>
          <p:cNvSpPr/>
          <p:nvPr/>
        </p:nvSpPr>
        <p:spPr>
          <a:xfrm>
            <a:off x="2286000" y="1283237"/>
            <a:ext cx="5433646" cy="2954655"/>
          </a:xfrm>
          <a:prstGeom prst="rect">
            <a:avLst/>
          </a:prstGeom>
        </p:spPr>
        <p:txBody>
          <a:bodyPr wrap="square">
            <a:spAutoFit/>
          </a:bodyPr>
          <a:lstStyle/>
          <a:p>
            <a:pPr algn="just"/>
            <a:r>
              <a:rPr lang="es-ES" sz="2400" dirty="0">
                <a:latin typeface="Helvetica Light"/>
                <a:cs typeface="Helvetica Light"/>
              </a:rPr>
              <a:t>Educación Financiera es…</a:t>
            </a:r>
          </a:p>
          <a:p>
            <a:pPr algn="just"/>
            <a:endParaRPr lang="es-ES" dirty="0">
              <a:latin typeface="Helvetica Light"/>
              <a:cs typeface="Helvetica Light"/>
            </a:endParaRPr>
          </a:p>
          <a:p>
            <a:pPr marL="285750" indent="-285750" algn="just">
              <a:buFont typeface="Arial"/>
              <a:buChar char="•"/>
            </a:pPr>
            <a:r>
              <a:rPr lang="es-ES" dirty="0">
                <a:latin typeface="Helvetica Light"/>
                <a:cs typeface="Helvetica Light"/>
              </a:rPr>
              <a:t>La capacidad de </a:t>
            </a:r>
            <a:r>
              <a:rPr lang="es-ES" b="1" dirty="0" smtClean="0">
                <a:solidFill>
                  <a:srgbClr val="EAB94E"/>
                </a:solidFill>
                <a:latin typeface="Helvetica"/>
                <a:cs typeface="Helvetica"/>
              </a:rPr>
              <a:t>administrar </a:t>
            </a:r>
            <a:r>
              <a:rPr lang="es-ES" dirty="0" smtClean="0">
                <a:latin typeface="Helvetica Light"/>
                <a:cs typeface="Helvetica Light"/>
              </a:rPr>
              <a:t>el </a:t>
            </a:r>
            <a:r>
              <a:rPr lang="es-ES" dirty="0">
                <a:latin typeface="Helvetica Light"/>
                <a:cs typeface="Helvetica Light"/>
              </a:rPr>
              <a:t>dinero que se </a:t>
            </a:r>
            <a:r>
              <a:rPr lang="es-ES" dirty="0" smtClean="0">
                <a:latin typeface="Helvetica Light"/>
                <a:cs typeface="Helvetica Light"/>
              </a:rPr>
              <a:t>gana.</a:t>
            </a:r>
          </a:p>
          <a:p>
            <a:pPr marL="285750" indent="-285750" algn="just">
              <a:buFont typeface="Arial"/>
              <a:buChar char="•"/>
            </a:pPr>
            <a:endParaRPr lang="es-ES" dirty="0" smtClean="0">
              <a:latin typeface="Helvetica Light"/>
              <a:cs typeface="Helvetica Light"/>
            </a:endParaRPr>
          </a:p>
          <a:p>
            <a:pPr marL="285750" indent="-285750">
              <a:buFont typeface="Arial"/>
              <a:buChar char="•"/>
            </a:pPr>
            <a:r>
              <a:rPr lang="es-ES" dirty="0" smtClean="0">
                <a:latin typeface="Helvetica Light"/>
                <a:cs typeface="Helvetica Light"/>
              </a:rPr>
              <a:t>El conocimiento y comprensión de </a:t>
            </a:r>
            <a:r>
              <a:rPr lang="es-ES" dirty="0">
                <a:latin typeface="Helvetica Light"/>
                <a:cs typeface="Helvetica Light"/>
              </a:rPr>
              <a:t>los productos </a:t>
            </a:r>
            <a:r>
              <a:rPr lang="es-ES" dirty="0" smtClean="0">
                <a:latin typeface="Helvetica Light"/>
                <a:cs typeface="Helvetica Light"/>
              </a:rPr>
              <a:t>y conceptos financieros para tomar </a:t>
            </a:r>
            <a:r>
              <a:rPr lang="es-ES" b="1" dirty="0">
                <a:solidFill>
                  <a:srgbClr val="EAB94E"/>
                </a:solidFill>
                <a:latin typeface="Helvetica"/>
                <a:cs typeface="Helvetica"/>
              </a:rPr>
              <a:t>decisiones informadas.</a:t>
            </a:r>
          </a:p>
          <a:p>
            <a:pPr marL="285750" indent="-285750">
              <a:buFont typeface="Arial"/>
              <a:buChar char="•"/>
            </a:pPr>
            <a:endParaRPr lang="es-ES" dirty="0">
              <a:latin typeface="Helvetica Light"/>
              <a:cs typeface="Helvetica Light"/>
            </a:endParaRPr>
          </a:p>
          <a:p>
            <a:pPr marL="285750" indent="-285750" algn="just">
              <a:buFont typeface="Arial"/>
              <a:buChar char="•"/>
            </a:pPr>
            <a:endParaRPr lang="es-ES" dirty="0">
              <a:latin typeface="Helvetica Light"/>
              <a:cs typeface="Helvetica Light"/>
            </a:endParaRPr>
          </a:p>
        </p:txBody>
      </p:sp>
    </p:spTree>
    <p:extLst>
      <p:ext uri="{BB962C8B-B14F-4D97-AF65-F5344CB8AC3E}">
        <p14:creationId xmlns:p14="http://schemas.microsoft.com/office/powerpoint/2010/main" val="985902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102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3962</Words>
  <Application>Microsoft Office PowerPoint</Application>
  <PresentationFormat>Presentación en pantalla (4:3)</PresentationFormat>
  <Paragraphs>738</Paragraphs>
  <Slides>90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90</vt:i4>
      </vt:variant>
    </vt:vector>
  </HeadingPairs>
  <TitlesOfParts>
    <vt:vector size="99" baseType="lpstr">
      <vt:lpstr>Arial</vt:lpstr>
      <vt:lpstr>Calibri</vt:lpstr>
      <vt:lpstr>Helvetica</vt:lpstr>
      <vt:lpstr>Helvetica 45 Light</vt:lpstr>
      <vt:lpstr>Helvetica Light</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BABEL_GROUP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DISEÑO_1</dc:creator>
  <cp:lastModifiedBy>David Augusto Gonzalez Gonzalez</cp:lastModifiedBy>
  <cp:revision>244</cp:revision>
  <dcterms:created xsi:type="dcterms:W3CDTF">2017-03-28T22:36:41Z</dcterms:created>
  <dcterms:modified xsi:type="dcterms:W3CDTF">2018-04-05T17:00:40Z</dcterms:modified>
</cp:coreProperties>
</file>